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8" r:id="rId3"/>
    <p:sldId id="292" r:id="rId4"/>
    <p:sldId id="291" r:id="rId5"/>
    <p:sldId id="293" r:id="rId6"/>
    <p:sldId id="295" r:id="rId7"/>
    <p:sldId id="296" r:id="rId8"/>
    <p:sldId id="290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4" r:id="rId21"/>
    <p:sldId id="285" r:id="rId22"/>
    <p:sldId id="286" r:id="rId23"/>
    <p:sldId id="287" r:id="rId24"/>
    <p:sldId id="288" r:id="rId25"/>
    <p:sldId id="289" r:id="rId26"/>
    <p:sldId id="265" r:id="rId27"/>
    <p:sldId id="301" r:id="rId28"/>
    <p:sldId id="259" r:id="rId29"/>
    <p:sldId id="260" r:id="rId30"/>
    <p:sldId id="263" r:id="rId31"/>
    <p:sldId id="264" r:id="rId32"/>
    <p:sldId id="261" r:id="rId33"/>
    <p:sldId id="262" r:id="rId34"/>
    <p:sldId id="298" r:id="rId35"/>
    <p:sldId id="300" r:id="rId36"/>
    <p:sldId id="297" r:id="rId37"/>
    <p:sldId id="302" r:id="rId38"/>
    <p:sldId id="303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409646907344"/>
          <c:y val="0.14285714285714285"/>
          <c:w val="0.74448224632298321"/>
          <c:h val="0.73749210941406285"/>
        </c:manualLayout>
      </c:layout>
      <c:scatterChart>
        <c:scatterStyle val="lineMarker"/>
        <c:varyColors val="0"/>
        <c:ser>
          <c:idx val="0"/>
          <c:order val="0"/>
          <c:tx>
            <c:v>Metal-rich</c:v>
          </c:tx>
          <c:spPr>
            <a:ln w="28575">
              <a:noFill/>
            </a:ln>
          </c:spPr>
          <c:marker>
            <c:spPr>
              <a:solidFill>
                <a:schemeClr val="accent6"/>
              </a:solidFill>
            </c:spPr>
          </c:marker>
          <c:xVal>
            <c:numRef>
              <c:f>'m22'!$BW$7:$BW$23</c:f>
              <c:numCache>
                <c:formatCode>0</c:formatCode>
                <c:ptCount val="17"/>
                <c:pt idx="0">
                  <c:v>9773.6448493589869</c:v>
                </c:pt>
                <c:pt idx="1">
                  <c:v>10023.670014909871</c:v>
                </c:pt>
                <c:pt idx="2">
                  <c:v>9706.7740148166922</c:v>
                </c:pt>
                <c:pt idx="3">
                  <c:v>9399.0735179159783</c:v>
                </c:pt>
                <c:pt idx="4">
                  <c:v>9571.2396337719056</c:v>
                </c:pt>
                <c:pt idx="5">
                  <c:v>9634.1085489437883</c:v>
                </c:pt>
                <c:pt idx="6">
                  <c:v>10213.11292531692</c:v>
                </c:pt>
                <c:pt idx="7">
                  <c:v>10114.829073525274</c:v>
                </c:pt>
                <c:pt idx="8">
                  <c:v>10113.814437639676</c:v>
                </c:pt>
                <c:pt idx="9">
                  <c:v>9711.0453408501107</c:v>
                </c:pt>
                <c:pt idx="10">
                  <c:v>9500.9367681308904</c:v>
                </c:pt>
                <c:pt idx="11">
                  <c:v>9812.0016698325035</c:v>
                </c:pt>
                <c:pt idx="12">
                  <c:v>9298.2891003494988</c:v>
                </c:pt>
                <c:pt idx="13">
                  <c:v>9084.9222338795498</c:v>
                </c:pt>
                <c:pt idx="14">
                  <c:v>8921.3141721072316</c:v>
                </c:pt>
                <c:pt idx="15">
                  <c:v>9467.8997611185423</c:v>
                </c:pt>
                <c:pt idx="16">
                  <c:v>9680.9967025518363</c:v>
                </c:pt>
              </c:numCache>
            </c:numRef>
          </c:xVal>
          <c:yVal>
            <c:numRef>
              <c:f>'m22'!$AZ$7:$AZ$23</c:f>
              <c:numCache>
                <c:formatCode>0.000</c:formatCode>
                <c:ptCount val="17"/>
                <c:pt idx="0">
                  <c:v>1.0065192677777781</c:v>
                </c:pt>
                <c:pt idx="1">
                  <c:v>0.8218216509259253</c:v>
                </c:pt>
                <c:pt idx="2">
                  <c:v>1.0823007588125013</c:v>
                </c:pt>
                <c:pt idx="3">
                  <c:v>0.89610293981481559</c:v>
                </c:pt>
                <c:pt idx="4">
                  <c:v>0.71331499346064797</c:v>
                </c:pt>
                <c:pt idx="5">
                  <c:v>0.91340139600000225</c:v>
                </c:pt>
                <c:pt idx="6">
                  <c:v>1.0626729321481485</c:v>
                </c:pt>
                <c:pt idx="7">
                  <c:v>1.0427769290123465</c:v>
                </c:pt>
                <c:pt idx="8">
                  <c:v>0.91691838603703513</c:v>
                </c:pt>
                <c:pt idx="9">
                  <c:v>0.7861689365162049</c:v>
                </c:pt>
                <c:pt idx="10">
                  <c:v>1.1549308249606476</c:v>
                </c:pt>
                <c:pt idx="11">
                  <c:v>0.84512418650926024</c:v>
                </c:pt>
                <c:pt idx="12">
                  <c:v>0.85562759107176034</c:v>
                </c:pt>
                <c:pt idx="13">
                  <c:v>1.0138130949382709</c:v>
                </c:pt>
                <c:pt idx="14">
                  <c:v>0.61171332607175954</c:v>
                </c:pt>
                <c:pt idx="15">
                  <c:v>0.61311242690509038</c:v>
                </c:pt>
                <c:pt idx="16">
                  <c:v>1.1253336838148145</c:v>
                </c:pt>
              </c:numCache>
            </c:numRef>
          </c:yVal>
          <c:smooth val="0"/>
        </c:ser>
        <c:ser>
          <c:idx val="1"/>
          <c:order val="1"/>
          <c:tx>
            <c:v>Metal-poor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'm22'!$BW$24:$BW$99</c:f>
              <c:numCache>
                <c:formatCode>0</c:formatCode>
                <c:ptCount val="76"/>
                <c:pt idx="0">
                  <c:v>8839.5267095918134</c:v>
                </c:pt>
                <c:pt idx="1">
                  <c:v>9930.3531316124481</c:v>
                </c:pt>
                <c:pt idx="2">
                  <c:v>9087.0891559439333</c:v>
                </c:pt>
                <c:pt idx="3">
                  <c:v>8767.7910023500626</c:v>
                </c:pt>
                <c:pt idx="4">
                  <c:v>8592.0951152707457</c:v>
                </c:pt>
                <c:pt idx="5">
                  <c:v>8892.5044707794332</c:v>
                </c:pt>
                <c:pt idx="6">
                  <c:v>8539.0364248824226</c:v>
                </c:pt>
                <c:pt idx="7">
                  <c:v>8583.2328817708149</c:v>
                </c:pt>
                <c:pt idx="8">
                  <c:v>9192.7220308909345</c:v>
                </c:pt>
                <c:pt idx="9">
                  <c:v>9469.4805999331529</c:v>
                </c:pt>
                <c:pt idx="10">
                  <c:v>9404.1534435989524</c:v>
                </c:pt>
                <c:pt idx="11">
                  <c:v>8775.5363266171626</c:v>
                </c:pt>
                <c:pt idx="12">
                  <c:v>9008.9871041525857</c:v>
                </c:pt>
                <c:pt idx="13">
                  <c:v>8809.520976135711</c:v>
                </c:pt>
                <c:pt idx="14">
                  <c:v>8678.7530124721234</c:v>
                </c:pt>
                <c:pt idx="15">
                  <c:v>8784.9697643465224</c:v>
                </c:pt>
                <c:pt idx="16">
                  <c:v>8799.1638126314574</c:v>
                </c:pt>
                <c:pt idx="17">
                  <c:v>9253.6882943141172</c:v>
                </c:pt>
                <c:pt idx="18">
                  <c:v>8465.6821861776934</c:v>
                </c:pt>
                <c:pt idx="19">
                  <c:v>8581.0761069067848</c:v>
                </c:pt>
                <c:pt idx="20">
                  <c:v>8089.8730255124574</c:v>
                </c:pt>
                <c:pt idx="21">
                  <c:v>9164.6416251752817</c:v>
                </c:pt>
                <c:pt idx="22">
                  <c:v>8089.386223876505</c:v>
                </c:pt>
                <c:pt idx="23">
                  <c:v>8426.4116814659501</c:v>
                </c:pt>
                <c:pt idx="24">
                  <c:v>8585.562596757949</c:v>
                </c:pt>
                <c:pt idx="25">
                  <c:v>8498.6674601683444</c:v>
                </c:pt>
                <c:pt idx="26">
                  <c:v>10656.171554327517</c:v>
                </c:pt>
                <c:pt idx="27">
                  <c:v>9358.6752326190872</c:v>
                </c:pt>
                <c:pt idx="28">
                  <c:v>8459.2920444266547</c:v>
                </c:pt>
                <c:pt idx="29">
                  <c:v>8500.7308424752518</c:v>
                </c:pt>
                <c:pt idx="30">
                  <c:v>8747.0088324749777</c:v>
                </c:pt>
                <c:pt idx="31">
                  <c:v>9324.9640050411017</c:v>
                </c:pt>
                <c:pt idx="32">
                  <c:v>8576.1400993238294</c:v>
                </c:pt>
                <c:pt idx="33">
                  <c:v>8460.5247364578318</c:v>
                </c:pt>
                <c:pt idx="34">
                  <c:v>8911.8713018745839</c:v>
                </c:pt>
                <c:pt idx="35">
                  <c:v>8471.7941519235374</c:v>
                </c:pt>
                <c:pt idx="36">
                  <c:v>8092.9346397261297</c:v>
                </c:pt>
                <c:pt idx="37">
                  <c:v>8138.5555380012984</c:v>
                </c:pt>
                <c:pt idx="38">
                  <c:v>8763.0596676466412</c:v>
                </c:pt>
                <c:pt idx="39">
                  <c:v>8456.176340288981</c:v>
                </c:pt>
                <c:pt idx="40">
                  <c:v>8103.6931663883124</c:v>
                </c:pt>
                <c:pt idx="41">
                  <c:v>9653.8639566604688</c:v>
                </c:pt>
                <c:pt idx="42">
                  <c:v>8260.8169328155691</c:v>
                </c:pt>
                <c:pt idx="43">
                  <c:v>8172.8586782461753</c:v>
                </c:pt>
                <c:pt idx="44">
                  <c:v>8385.4190201908459</c:v>
                </c:pt>
                <c:pt idx="45">
                  <c:v>9704.1882694799933</c:v>
                </c:pt>
                <c:pt idx="46">
                  <c:v>10282.266808670893</c:v>
                </c:pt>
                <c:pt idx="47">
                  <c:v>8549.7670470741759</c:v>
                </c:pt>
                <c:pt idx="48">
                  <c:v>8342.9787396843767</c:v>
                </c:pt>
                <c:pt idx="49">
                  <c:v>8623.6840630394436</c:v>
                </c:pt>
                <c:pt idx="50">
                  <c:v>8340.0248232798622</c:v>
                </c:pt>
                <c:pt idx="51">
                  <c:v>8497.0227636376403</c:v>
                </c:pt>
                <c:pt idx="52">
                  <c:v>8135.8936054996384</c:v>
                </c:pt>
                <c:pt idx="53">
                  <c:v>8574.6816025919288</c:v>
                </c:pt>
                <c:pt idx="54">
                  <c:v>8123.0631939402574</c:v>
                </c:pt>
                <c:pt idx="55">
                  <c:v>8590.7105589584899</c:v>
                </c:pt>
                <c:pt idx="56">
                  <c:v>8204.1492097468163</c:v>
                </c:pt>
                <c:pt idx="57">
                  <c:v>9038.3013131301777</c:v>
                </c:pt>
                <c:pt idx="58">
                  <c:v>9345.2494103405952</c:v>
                </c:pt>
                <c:pt idx="59">
                  <c:v>8378.1622710792617</c:v>
                </c:pt>
                <c:pt idx="60">
                  <c:v>8300.4261738809128</c:v>
                </c:pt>
                <c:pt idx="61">
                  <c:v>8406.9034279826737</c:v>
                </c:pt>
                <c:pt idx="62">
                  <c:v>8989.0682978709629</c:v>
                </c:pt>
                <c:pt idx="63">
                  <c:v>8272.7381094201246</c:v>
                </c:pt>
                <c:pt idx="64">
                  <c:v>8348.6345077513652</c:v>
                </c:pt>
                <c:pt idx="65">
                  <c:v>8704.6799210537974</c:v>
                </c:pt>
                <c:pt idx="66">
                  <c:v>8150.9789388654335</c:v>
                </c:pt>
                <c:pt idx="67">
                  <c:v>8304.0761833404758</c:v>
                </c:pt>
                <c:pt idx="68">
                  <c:v>8101.4080888172484</c:v>
                </c:pt>
                <c:pt idx="69">
                  <c:v>8266.04610189302</c:v>
                </c:pt>
                <c:pt idx="70">
                  <c:v>9331.1735462340694</c:v>
                </c:pt>
                <c:pt idx="71">
                  <c:v>8211.4762626719566</c:v>
                </c:pt>
                <c:pt idx="72">
                  <c:v>8498.4233897958748</c:v>
                </c:pt>
                <c:pt idx="73">
                  <c:v>8092.0691374978242</c:v>
                </c:pt>
                <c:pt idx="74">
                  <c:v>8267.4032213500595</c:v>
                </c:pt>
                <c:pt idx="75">
                  <c:v>8324.4307584975722</c:v>
                </c:pt>
              </c:numCache>
            </c:numRef>
          </c:xVal>
          <c:yVal>
            <c:numRef>
              <c:f>'m22'!$AZ$24:$AZ$99</c:f>
              <c:numCache>
                <c:formatCode>0.000</c:formatCode>
                <c:ptCount val="76"/>
                <c:pt idx="0">
                  <c:v>0.79579388124999939</c:v>
                </c:pt>
                <c:pt idx="1">
                  <c:v>1.0135245841481484</c:v>
                </c:pt>
                <c:pt idx="2">
                  <c:v>0.8295277809791648</c:v>
                </c:pt>
                <c:pt idx="3">
                  <c:v>0.87135127940509216</c:v>
                </c:pt>
                <c:pt idx="4">
                  <c:v>0.79685051006481666</c:v>
                </c:pt>
                <c:pt idx="5">
                  <c:v>0.88505677214814826</c:v>
                </c:pt>
                <c:pt idx="6">
                  <c:v>0.73573043723842679</c:v>
                </c:pt>
                <c:pt idx="7">
                  <c:v>0.63121558495370422</c:v>
                </c:pt>
                <c:pt idx="8">
                  <c:v>0.92826540373452993</c:v>
                </c:pt>
                <c:pt idx="9">
                  <c:v>0.98642983973842491</c:v>
                </c:pt>
                <c:pt idx="10">
                  <c:v>1.0963593415925943</c:v>
                </c:pt>
                <c:pt idx="11">
                  <c:v>0.84567636266666724</c:v>
                </c:pt>
                <c:pt idx="12">
                  <c:v>0.6064543892939811</c:v>
                </c:pt>
                <c:pt idx="13">
                  <c:v>0.80718900604938393</c:v>
                </c:pt>
                <c:pt idx="14">
                  <c:v>1.0300284393703694</c:v>
                </c:pt>
                <c:pt idx="15">
                  <c:v>0.79091211412731544</c:v>
                </c:pt>
                <c:pt idx="16">
                  <c:v>0.63655870931249925</c:v>
                </c:pt>
                <c:pt idx="17">
                  <c:v>0.69863660412731599</c:v>
                </c:pt>
                <c:pt idx="18">
                  <c:v>0.82085099207176015</c:v>
                </c:pt>
                <c:pt idx="19">
                  <c:v>0.8396315571759243</c:v>
                </c:pt>
                <c:pt idx="20">
                  <c:v>0.6019136152592609</c:v>
                </c:pt>
                <c:pt idx="21">
                  <c:v>0.83555294168286776</c:v>
                </c:pt>
                <c:pt idx="22">
                  <c:v>0.68031999630401074</c:v>
                </c:pt>
                <c:pt idx="23">
                  <c:v>0.86222501562500009</c:v>
                </c:pt>
                <c:pt idx="24">
                  <c:v>0.97188210228703675</c:v>
                </c:pt>
                <c:pt idx="25">
                  <c:v>0.81069566650926117</c:v>
                </c:pt>
                <c:pt idx="26">
                  <c:v>1.0527758756249752</c:v>
                </c:pt>
                <c:pt idx="27">
                  <c:v>0.92468699931250053</c:v>
                </c:pt>
                <c:pt idx="28">
                  <c:v>0.72044091131250032</c:v>
                </c:pt>
                <c:pt idx="29">
                  <c:v>0.88175875431249895</c:v>
                </c:pt>
                <c:pt idx="30">
                  <c:v>0.78489301437037096</c:v>
                </c:pt>
                <c:pt idx="31">
                  <c:v>1.0803329813124993</c:v>
                </c:pt>
                <c:pt idx="32">
                  <c:v>0.90927100117592663</c:v>
                </c:pt>
                <c:pt idx="33">
                  <c:v>0.77231426197916764</c:v>
                </c:pt>
                <c:pt idx="34">
                  <c:v>0.89352660547916596</c:v>
                </c:pt>
                <c:pt idx="35">
                  <c:v>0.7878275072384272</c:v>
                </c:pt>
                <c:pt idx="36">
                  <c:v>0.62241997273842753</c:v>
                </c:pt>
                <c:pt idx="37">
                  <c:v>0.79951748718287063</c:v>
                </c:pt>
                <c:pt idx="38">
                  <c:v>0.82258424400000085</c:v>
                </c:pt>
                <c:pt idx="39">
                  <c:v>0.87710926871141981</c:v>
                </c:pt>
                <c:pt idx="40">
                  <c:v>0.65357126100000162</c:v>
                </c:pt>
                <c:pt idx="41">
                  <c:v>1.1421684556666662</c:v>
                </c:pt>
                <c:pt idx="42">
                  <c:v>0.61499024766666577</c:v>
                </c:pt>
                <c:pt idx="43">
                  <c:v>0.74721854047916669</c:v>
                </c:pt>
                <c:pt idx="44">
                  <c:v>0.84019646607175835</c:v>
                </c:pt>
                <c:pt idx="45">
                  <c:v>1.1111073930370379</c:v>
                </c:pt>
                <c:pt idx="46">
                  <c:v>1.0342578966273153</c:v>
                </c:pt>
                <c:pt idx="47">
                  <c:v>0.62452166412731314</c:v>
                </c:pt>
                <c:pt idx="48">
                  <c:v>0.78565658301620411</c:v>
                </c:pt>
                <c:pt idx="49">
                  <c:v>0.66272348473842779</c:v>
                </c:pt>
                <c:pt idx="50">
                  <c:v>0.80296022696064695</c:v>
                </c:pt>
                <c:pt idx="51">
                  <c:v>0.88098687048147906</c:v>
                </c:pt>
                <c:pt idx="52">
                  <c:v>0.52323381519289525</c:v>
                </c:pt>
                <c:pt idx="53">
                  <c:v>0.67373981339814759</c:v>
                </c:pt>
                <c:pt idx="54">
                  <c:v>0.65990120992592582</c:v>
                </c:pt>
                <c:pt idx="55">
                  <c:v>0.76330244895370403</c:v>
                </c:pt>
                <c:pt idx="56">
                  <c:v>0.74844700914814644</c:v>
                </c:pt>
                <c:pt idx="57">
                  <c:v>0.83697703524999856</c:v>
                </c:pt>
                <c:pt idx="58">
                  <c:v>0.83767822251620361</c:v>
                </c:pt>
                <c:pt idx="59">
                  <c:v>0.72929229207175994</c:v>
                </c:pt>
                <c:pt idx="60">
                  <c:v>0.89714193096064665</c:v>
                </c:pt>
                <c:pt idx="61">
                  <c:v>0.76231634181249897</c:v>
                </c:pt>
                <c:pt idx="62">
                  <c:v>0.869896885127316</c:v>
                </c:pt>
                <c:pt idx="63">
                  <c:v>0.74992825600000124</c:v>
                </c:pt>
                <c:pt idx="64">
                  <c:v>0.83346192973842659</c:v>
                </c:pt>
                <c:pt idx="65">
                  <c:v>0.89558067334953673</c:v>
                </c:pt>
                <c:pt idx="66">
                  <c:v>0.76786753566666777</c:v>
                </c:pt>
                <c:pt idx="67">
                  <c:v>0.83266271428703609</c:v>
                </c:pt>
                <c:pt idx="68">
                  <c:v>0.65450578512731472</c:v>
                </c:pt>
                <c:pt idx="69">
                  <c:v>0.63284835381250004</c:v>
                </c:pt>
                <c:pt idx="70">
                  <c:v>1.0406455011273155</c:v>
                </c:pt>
                <c:pt idx="71">
                  <c:v>0.86133251881249828</c:v>
                </c:pt>
                <c:pt idx="72">
                  <c:v>0.88275522031250009</c:v>
                </c:pt>
                <c:pt idx="73">
                  <c:v>0.68132093334953647</c:v>
                </c:pt>
                <c:pt idx="74">
                  <c:v>0.62872545418286951</c:v>
                </c:pt>
                <c:pt idx="75">
                  <c:v>0.87436077357176034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91936"/>
        <c:axId val="63598592"/>
      </c:scatterChart>
      <c:valAx>
        <c:axId val="63591936"/>
        <c:scaling>
          <c:orientation val="maxMin"/>
          <c:max val="11000"/>
          <c:min val="700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Teff (K)</a:t>
                </a:r>
              </a:p>
            </c:rich>
          </c:tx>
          <c:layout>
            <c:manualLayout>
              <c:xMode val="edge"/>
              <c:yMode val="edge"/>
              <c:x val="0.46731317783390286"/>
              <c:y val="0.9573341629173725"/>
            </c:manualLayout>
          </c:layout>
          <c:overlay val="0"/>
          <c:spPr>
            <a:solidFill>
              <a:schemeClr val="bg1"/>
            </a:solidFill>
            <a:ln w="25400">
              <a:noFill/>
            </a:ln>
          </c:spPr>
        </c:title>
        <c:numFmt formatCode="0" sourceLinked="1"/>
        <c:majorTickMark val="in"/>
        <c:minorTickMark val="none"/>
        <c:tickLblPos val="high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598592"/>
        <c:crossesAt val="-0.4"/>
        <c:crossBetween val="midCat"/>
      </c:valAx>
      <c:valAx>
        <c:axId val="63598592"/>
        <c:scaling>
          <c:orientation val="maxMin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1" dirty="0" err="1"/>
                  <a:t>Mv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4.658385093167702E-3"/>
              <c:y val="0.49896480331262938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high"/>
        <c:crossAx val="63591936"/>
        <c:crossesAt val="11000"/>
        <c:crossBetween val="midCat"/>
      </c:valAx>
      <c:spPr>
        <a:solidFill>
          <a:schemeClr val="accent3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21571163274402022"/>
          <c:y val="0.18327038908625629"/>
          <c:w val="0.20031055900621117"/>
          <c:h val="0.11870255348516218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87010350121326"/>
          <c:y val="7.8717313225038194E-2"/>
          <c:w val="0.74155128014658545"/>
          <c:h val="0.72960411896070343"/>
        </c:manualLayout>
      </c:layout>
      <c:scatterChart>
        <c:scatterStyle val="lineMarker"/>
        <c:varyColors val="0"/>
        <c:ser>
          <c:idx val="0"/>
          <c:order val="0"/>
          <c:tx>
            <c:v>Metal-rich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'm22'!$BW$8:$BW$23</c:f>
              <c:numCache>
                <c:formatCode>0</c:formatCode>
                <c:ptCount val="16"/>
                <c:pt idx="0">
                  <c:v>10023.670014909871</c:v>
                </c:pt>
                <c:pt idx="1">
                  <c:v>9706.7740148166922</c:v>
                </c:pt>
                <c:pt idx="2">
                  <c:v>9399.0735179159783</c:v>
                </c:pt>
                <c:pt idx="3">
                  <c:v>9571.2396337719056</c:v>
                </c:pt>
                <c:pt idx="4">
                  <c:v>9634.1085489437883</c:v>
                </c:pt>
                <c:pt idx="5">
                  <c:v>10213.11292531692</c:v>
                </c:pt>
                <c:pt idx="6">
                  <c:v>10114.829073525274</c:v>
                </c:pt>
                <c:pt idx="7">
                  <c:v>10113.814437639676</c:v>
                </c:pt>
                <c:pt idx="8">
                  <c:v>9711.0453408501107</c:v>
                </c:pt>
                <c:pt idx="9">
                  <c:v>9500.9367681308904</c:v>
                </c:pt>
                <c:pt idx="10">
                  <c:v>9812.0016698325035</c:v>
                </c:pt>
                <c:pt idx="11">
                  <c:v>9298.2891003494988</c:v>
                </c:pt>
                <c:pt idx="12">
                  <c:v>9084.9222338795498</c:v>
                </c:pt>
                <c:pt idx="13">
                  <c:v>8921.3141721072316</c:v>
                </c:pt>
                <c:pt idx="14">
                  <c:v>9467.8997611185423</c:v>
                </c:pt>
                <c:pt idx="15">
                  <c:v>9680.9967025518363</c:v>
                </c:pt>
              </c:numCache>
            </c:numRef>
          </c:xVal>
          <c:yVal>
            <c:numRef>
              <c:f>'m22'!$ED$8:$ED$23</c:f>
              <c:numCache>
                <c:formatCode>0.00</c:formatCode>
                <c:ptCount val="16"/>
                <c:pt idx="0">
                  <c:v>0.12416220984051396</c:v>
                </c:pt>
                <c:pt idx="1">
                  <c:v>-0.26330915022098378</c:v>
                </c:pt>
                <c:pt idx="2">
                  <c:v>-0.60923147817545531</c:v>
                </c:pt>
                <c:pt idx="3">
                  <c:v>6.7658158289457093E-2</c:v>
                </c:pt>
                <c:pt idx="4">
                  <c:v>-0.24910835769710049</c:v>
                </c:pt>
                <c:pt idx="5">
                  <c:v>0.30083453070916605</c:v>
                </c:pt>
                <c:pt idx="6">
                  <c:v>0.23056718852667968</c:v>
                </c:pt>
                <c:pt idx="7">
                  <c:v>0.43501752884218553</c:v>
                </c:pt>
                <c:pt idx="8">
                  <c:v>-0.11509007503892782</c:v>
                </c:pt>
                <c:pt idx="9">
                  <c:v>-0.82958173303361182</c:v>
                </c:pt>
                <c:pt idx="10">
                  <c:v>-2.3618897910548609E-2</c:v>
                </c:pt>
                <c:pt idx="11">
                  <c:v>-0.51402919376933143</c:v>
                </c:pt>
                <c:pt idx="12">
                  <c:v>-0.68149132563949766</c:v>
                </c:pt>
                <c:pt idx="13">
                  <c:v>-0.41301264640922841</c:v>
                </c:pt>
                <c:pt idx="14">
                  <c:v>0.15187384233823709</c:v>
                </c:pt>
                <c:pt idx="15">
                  <c:v>0.20713782368421119</c:v>
                </c:pt>
              </c:numCache>
            </c:numRef>
          </c:yVal>
          <c:smooth val="0"/>
        </c:ser>
        <c:ser>
          <c:idx val="1"/>
          <c:order val="1"/>
          <c:tx>
            <c:v>Metal-poor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'm22'!$BW$24:$BW$99</c:f>
              <c:numCache>
                <c:formatCode>0</c:formatCode>
                <c:ptCount val="76"/>
                <c:pt idx="0">
                  <c:v>8839.5267095918134</c:v>
                </c:pt>
                <c:pt idx="1">
                  <c:v>9930.3531316124481</c:v>
                </c:pt>
                <c:pt idx="2">
                  <c:v>9087.0891559439333</c:v>
                </c:pt>
                <c:pt idx="3">
                  <c:v>8767.7910023500626</c:v>
                </c:pt>
                <c:pt idx="4">
                  <c:v>8592.0951152707457</c:v>
                </c:pt>
                <c:pt idx="5">
                  <c:v>8892.5044707794332</c:v>
                </c:pt>
                <c:pt idx="6">
                  <c:v>8539.0364248824226</c:v>
                </c:pt>
                <c:pt idx="7">
                  <c:v>8583.2328817708149</c:v>
                </c:pt>
                <c:pt idx="8">
                  <c:v>9192.7220308909345</c:v>
                </c:pt>
                <c:pt idx="9">
                  <c:v>9469.4805999331529</c:v>
                </c:pt>
                <c:pt idx="10">
                  <c:v>9404.1534435989524</c:v>
                </c:pt>
                <c:pt idx="11">
                  <c:v>8775.5363266171626</c:v>
                </c:pt>
                <c:pt idx="12">
                  <c:v>9008.9871041525857</c:v>
                </c:pt>
                <c:pt idx="13">
                  <c:v>8809.520976135711</c:v>
                </c:pt>
                <c:pt idx="14">
                  <c:v>8678.7530124721234</c:v>
                </c:pt>
                <c:pt idx="15">
                  <c:v>8784.9697643465224</c:v>
                </c:pt>
                <c:pt idx="16">
                  <c:v>8799.1638126314574</c:v>
                </c:pt>
                <c:pt idx="17">
                  <c:v>9253.6882943141172</c:v>
                </c:pt>
                <c:pt idx="18">
                  <c:v>8465.6821861776934</c:v>
                </c:pt>
                <c:pt idx="19">
                  <c:v>8581.0761069067848</c:v>
                </c:pt>
                <c:pt idx="20">
                  <c:v>8089.8730255124574</c:v>
                </c:pt>
                <c:pt idx="21">
                  <c:v>9164.6416251752817</c:v>
                </c:pt>
                <c:pt idx="22">
                  <c:v>8089.386223876505</c:v>
                </c:pt>
                <c:pt idx="23">
                  <c:v>8426.4116814659501</c:v>
                </c:pt>
                <c:pt idx="24">
                  <c:v>8585.562596757949</c:v>
                </c:pt>
                <c:pt idx="25">
                  <c:v>8498.6674601683444</c:v>
                </c:pt>
                <c:pt idx="26">
                  <c:v>10656.171554327517</c:v>
                </c:pt>
                <c:pt idx="27">
                  <c:v>9358.6752326190872</c:v>
                </c:pt>
                <c:pt idx="28">
                  <c:v>8459.2920444266547</c:v>
                </c:pt>
                <c:pt idx="29">
                  <c:v>8500.7308424752518</c:v>
                </c:pt>
                <c:pt idx="30">
                  <c:v>8747.0088324749777</c:v>
                </c:pt>
                <c:pt idx="31">
                  <c:v>9324.9640050411017</c:v>
                </c:pt>
                <c:pt idx="32">
                  <c:v>8576.1400993238294</c:v>
                </c:pt>
                <c:pt idx="33">
                  <c:v>8460.5247364578318</c:v>
                </c:pt>
                <c:pt idx="34">
                  <c:v>8911.8713018745839</c:v>
                </c:pt>
                <c:pt idx="35">
                  <c:v>8471.7941519235374</c:v>
                </c:pt>
                <c:pt idx="36">
                  <c:v>8092.9346397261297</c:v>
                </c:pt>
                <c:pt idx="37">
                  <c:v>8138.5555380012984</c:v>
                </c:pt>
                <c:pt idx="38">
                  <c:v>8763.0596676466412</c:v>
                </c:pt>
                <c:pt idx="39">
                  <c:v>8456.176340288981</c:v>
                </c:pt>
                <c:pt idx="40">
                  <c:v>8103.6931663883124</c:v>
                </c:pt>
                <c:pt idx="41">
                  <c:v>9653.8639566604688</c:v>
                </c:pt>
                <c:pt idx="42">
                  <c:v>8260.8169328155691</c:v>
                </c:pt>
                <c:pt idx="43">
                  <c:v>8172.8586782461753</c:v>
                </c:pt>
                <c:pt idx="44">
                  <c:v>8385.4190201908459</c:v>
                </c:pt>
                <c:pt idx="45">
                  <c:v>9704.1882694799933</c:v>
                </c:pt>
                <c:pt idx="46">
                  <c:v>10282.266808670893</c:v>
                </c:pt>
                <c:pt idx="47">
                  <c:v>8549.7670470741759</c:v>
                </c:pt>
                <c:pt idx="48">
                  <c:v>8342.9787396843767</c:v>
                </c:pt>
                <c:pt idx="49">
                  <c:v>8623.6840630394436</c:v>
                </c:pt>
                <c:pt idx="50">
                  <c:v>8340.0248232798622</c:v>
                </c:pt>
                <c:pt idx="51">
                  <c:v>8497.0227636376403</c:v>
                </c:pt>
                <c:pt idx="52">
                  <c:v>8135.8936054996384</c:v>
                </c:pt>
                <c:pt idx="53">
                  <c:v>8574.6816025919288</c:v>
                </c:pt>
                <c:pt idx="54">
                  <c:v>8123.0631939402574</c:v>
                </c:pt>
                <c:pt idx="55">
                  <c:v>8590.7105589584899</c:v>
                </c:pt>
                <c:pt idx="56">
                  <c:v>8204.1492097468163</c:v>
                </c:pt>
                <c:pt idx="57">
                  <c:v>9038.3013131301777</c:v>
                </c:pt>
                <c:pt idx="58">
                  <c:v>9345.2494103405952</c:v>
                </c:pt>
                <c:pt idx="59">
                  <c:v>8378.1622710792617</c:v>
                </c:pt>
                <c:pt idx="60">
                  <c:v>8300.4261738809128</c:v>
                </c:pt>
                <c:pt idx="61">
                  <c:v>8406.9034279826737</c:v>
                </c:pt>
                <c:pt idx="62">
                  <c:v>8989.0682978709629</c:v>
                </c:pt>
                <c:pt idx="63">
                  <c:v>8272.7381094201246</c:v>
                </c:pt>
                <c:pt idx="64">
                  <c:v>8348.6345077513652</c:v>
                </c:pt>
                <c:pt idx="65">
                  <c:v>8704.6799210537974</c:v>
                </c:pt>
                <c:pt idx="66">
                  <c:v>8150.9789388654335</c:v>
                </c:pt>
                <c:pt idx="67">
                  <c:v>8304.0761833404758</c:v>
                </c:pt>
                <c:pt idx="68">
                  <c:v>8101.4080888172484</c:v>
                </c:pt>
                <c:pt idx="69">
                  <c:v>8266.04610189302</c:v>
                </c:pt>
                <c:pt idx="70">
                  <c:v>9331.1735462340694</c:v>
                </c:pt>
                <c:pt idx="71">
                  <c:v>8211.4762626719566</c:v>
                </c:pt>
                <c:pt idx="72">
                  <c:v>8498.4233897958748</c:v>
                </c:pt>
                <c:pt idx="73">
                  <c:v>8092.0691374978242</c:v>
                </c:pt>
                <c:pt idx="74">
                  <c:v>8267.4032213500595</c:v>
                </c:pt>
                <c:pt idx="75">
                  <c:v>8324.4307584975722</c:v>
                </c:pt>
              </c:numCache>
            </c:numRef>
          </c:xVal>
          <c:yVal>
            <c:numRef>
              <c:f>'m22'!$ED$24:$ED$99</c:f>
              <c:numCache>
                <c:formatCode>0.00</c:formatCode>
                <c:ptCount val="76"/>
                <c:pt idx="0">
                  <c:v>-0.69791237166940401</c:v>
                </c:pt>
                <c:pt idx="1">
                  <c:v>-0.56280693313578467</c:v>
                </c:pt>
                <c:pt idx="2">
                  <c:v>-0.56026115707700486</c:v>
                </c:pt>
                <c:pt idx="3">
                  <c:v>-0.69063793844895971</c:v>
                </c:pt>
                <c:pt idx="4">
                  <c:v>-0.87437722392130857</c:v>
                </c:pt>
                <c:pt idx="5">
                  <c:v>-0.34868704928557426</c:v>
                </c:pt>
                <c:pt idx="6">
                  <c:v>-1.0100759595776014</c:v>
                </c:pt>
                <c:pt idx="7">
                  <c:v>-0.66134629803126266</c:v>
                </c:pt>
                <c:pt idx="8">
                  <c:v>-0.26208345961198432</c:v>
                </c:pt>
                <c:pt idx="10">
                  <c:v>-0.21383872722469205</c:v>
                </c:pt>
                <c:pt idx="11">
                  <c:v>-0.50676602443267282</c:v>
                </c:pt>
                <c:pt idx="12">
                  <c:v>8.1051488740705668E-2</c:v>
                </c:pt>
                <c:pt idx="13">
                  <c:v>-0.36419615575043152</c:v>
                </c:pt>
                <c:pt idx="14">
                  <c:v>-0.72226301176839924</c:v>
                </c:pt>
                <c:pt idx="15">
                  <c:v>-0.84481995553129619</c:v>
                </c:pt>
                <c:pt idx="16">
                  <c:v>-0.17183188366323876</c:v>
                </c:pt>
                <c:pt idx="17">
                  <c:v>0.12253427424731628</c:v>
                </c:pt>
                <c:pt idx="18">
                  <c:v>-0.73236975712272312</c:v>
                </c:pt>
                <c:pt idx="19">
                  <c:v>-1.0223497694415236</c:v>
                </c:pt>
                <c:pt idx="20">
                  <c:v>-0.56812380316177857</c:v>
                </c:pt>
                <c:pt idx="21">
                  <c:v>-0.42191652738431479</c:v>
                </c:pt>
                <c:pt idx="22">
                  <c:v>-0.84102509224150801</c:v>
                </c:pt>
                <c:pt idx="23">
                  <c:v>-1.0016082902324741</c:v>
                </c:pt>
                <c:pt idx="24">
                  <c:v>-0.73866868613975445</c:v>
                </c:pt>
                <c:pt idx="25">
                  <c:v>-0.47295947628889323</c:v>
                </c:pt>
                <c:pt idx="26">
                  <c:v>0.35905322585616051</c:v>
                </c:pt>
                <c:pt idx="27">
                  <c:v>6.9605653528596545E-2</c:v>
                </c:pt>
                <c:pt idx="28">
                  <c:v>-0.80244725067840861</c:v>
                </c:pt>
                <c:pt idx="29">
                  <c:v>-0.35005764396633443</c:v>
                </c:pt>
                <c:pt idx="30">
                  <c:v>-0.70051417056651588</c:v>
                </c:pt>
                <c:pt idx="31">
                  <c:v>-0.38628375667287318</c:v>
                </c:pt>
                <c:pt idx="32">
                  <c:v>-0.88366753444627377</c:v>
                </c:pt>
                <c:pt idx="33">
                  <c:v>-0.48453367393783159</c:v>
                </c:pt>
                <c:pt idx="34">
                  <c:v>-0.5908049407627749</c:v>
                </c:pt>
                <c:pt idx="35">
                  <c:v>-0.78373585973046578</c:v>
                </c:pt>
                <c:pt idx="36">
                  <c:v>-0.57300313778075518</c:v>
                </c:pt>
                <c:pt idx="37">
                  <c:v>-0.8764533449191434</c:v>
                </c:pt>
                <c:pt idx="38">
                  <c:v>-0.75644061935321782</c:v>
                </c:pt>
                <c:pt idx="39">
                  <c:v>-0.74496361540927314</c:v>
                </c:pt>
                <c:pt idx="40">
                  <c:v>-0.48556251018371482</c:v>
                </c:pt>
                <c:pt idx="41">
                  <c:v>-0.65908978860409106</c:v>
                </c:pt>
                <c:pt idx="42">
                  <c:v>-0.42792082434172446</c:v>
                </c:pt>
                <c:pt idx="43">
                  <c:v>-0.75871327235752561</c:v>
                </c:pt>
                <c:pt idx="44">
                  <c:v>-0.81560344667404272</c:v>
                </c:pt>
                <c:pt idx="45">
                  <c:v>0.24546425785679532</c:v>
                </c:pt>
                <c:pt idx="46">
                  <c:v>1.0192560937227888</c:v>
                </c:pt>
                <c:pt idx="47">
                  <c:v>-0.46733374893104429</c:v>
                </c:pt>
                <c:pt idx="48">
                  <c:v>-0.92569403180831222</c:v>
                </c:pt>
                <c:pt idx="49">
                  <c:v>-0.92872851839396775</c:v>
                </c:pt>
                <c:pt idx="50">
                  <c:v>-0.88926361663529208</c:v>
                </c:pt>
                <c:pt idx="51">
                  <c:v>-0.94396497599915796</c:v>
                </c:pt>
                <c:pt idx="52">
                  <c:v>-0.6469502203702393</c:v>
                </c:pt>
                <c:pt idx="53">
                  <c:v>-0.47349014228932751</c:v>
                </c:pt>
                <c:pt idx="54">
                  <c:v>-0.32893829199943131</c:v>
                </c:pt>
                <c:pt idx="55">
                  <c:v>-0.29597103108739742</c:v>
                </c:pt>
                <c:pt idx="56">
                  <c:v>-0.60164152156710204</c:v>
                </c:pt>
                <c:pt idx="58">
                  <c:v>0.10062461082479202</c:v>
                </c:pt>
                <c:pt idx="59">
                  <c:v>-0.66977290108768728</c:v>
                </c:pt>
                <c:pt idx="60">
                  <c:v>-0.98725872523859803</c:v>
                </c:pt>
                <c:pt idx="61">
                  <c:v>-0.80010373753143549</c:v>
                </c:pt>
                <c:pt idx="62">
                  <c:v>-0.33819492340516583</c:v>
                </c:pt>
                <c:pt idx="63">
                  <c:v>-0.70519284778271796</c:v>
                </c:pt>
                <c:pt idx="64">
                  <c:v>-0.92240122488409937</c:v>
                </c:pt>
                <c:pt idx="65">
                  <c:v>-0.863651252104495</c:v>
                </c:pt>
                <c:pt idx="66">
                  <c:v>-0.63025390034881457</c:v>
                </c:pt>
                <c:pt idx="67">
                  <c:v>-0.74930971899528687</c:v>
                </c:pt>
                <c:pt idx="68">
                  <c:v>-0.47795066138061604</c:v>
                </c:pt>
                <c:pt idx="69">
                  <c:v>-0.20310957275060765</c:v>
                </c:pt>
                <c:pt idx="70">
                  <c:v>-0.20866545948551485</c:v>
                </c:pt>
                <c:pt idx="71">
                  <c:v>-0.99490566663650926</c:v>
                </c:pt>
                <c:pt idx="72">
                  <c:v>-0.58718056273472308</c:v>
                </c:pt>
                <c:pt idx="73">
                  <c:v>-0.62609436925143669</c:v>
                </c:pt>
                <c:pt idx="74">
                  <c:v>-0.46083387390896186</c:v>
                </c:pt>
                <c:pt idx="75">
                  <c:v>-0.85399569939160314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393600"/>
        <c:axId val="128395904"/>
      </c:scatterChart>
      <c:valAx>
        <c:axId val="128393600"/>
        <c:scaling>
          <c:orientation val="maxMin"/>
          <c:min val="7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Teff (K)</a:t>
                </a:r>
              </a:p>
            </c:rich>
          </c:tx>
          <c:layout>
            <c:manualLayout>
              <c:xMode val="edge"/>
              <c:yMode val="edge"/>
              <c:x val="0.44234078653837333"/>
              <c:y val="0.8882364194271634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395904"/>
        <c:crossesAt val="-1.5"/>
        <c:crossBetween val="midCat"/>
      </c:valAx>
      <c:valAx>
        <c:axId val="128395904"/>
        <c:scaling>
          <c:orientation val="minMax"/>
          <c:max val="1.5"/>
          <c:min val="-1.5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[Na/O]</a:t>
                </a:r>
              </a:p>
            </c:rich>
          </c:tx>
          <c:layout>
            <c:manualLayout>
              <c:xMode val="edge"/>
              <c:yMode val="edge"/>
              <c:x val="3.0680929034814043E-2"/>
              <c:y val="0.48377085716343682"/>
            </c:manualLayout>
          </c:layout>
          <c:overlay val="0"/>
          <c:spPr>
            <a:solidFill>
              <a:srgbClr val="FFFFFF"/>
            </a:solidFill>
            <a:ln w="25400">
              <a:noFill/>
            </a:ln>
          </c:spPr>
        </c:title>
        <c:numFmt formatCode="0.00" sourceLinked="1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393600"/>
        <c:crossesAt val="11000"/>
        <c:crossBetween val="midCat"/>
        <c:majorUnit val="0.5"/>
      </c:valAx>
      <c:spPr>
        <a:solidFill>
          <a:schemeClr val="accent3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368766404199476"/>
          <c:y val="0.11914237920195106"/>
          <c:w val="0.12505448707947173"/>
          <c:h val="0.1690962099125364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&lt;10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C00000"/>
              </a:solidFill>
            </c:spPr>
          </c:marker>
          <c:xVal>
            <c:numRef>
              <c:f>Sheet1!$C$4:$C$16</c:f>
              <c:numCache>
                <c:formatCode>General</c:formatCode>
                <c:ptCount val="13"/>
                <c:pt idx="0">
                  <c:v>-2.35</c:v>
                </c:pt>
                <c:pt idx="1">
                  <c:v>-2.33</c:v>
                </c:pt>
                <c:pt idx="2">
                  <c:v>-2.27</c:v>
                </c:pt>
                <c:pt idx="3">
                  <c:v>-1.98</c:v>
                </c:pt>
                <c:pt idx="4">
                  <c:v>-1.75</c:v>
                </c:pt>
                <c:pt idx="5">
                  <c:v>-1.58</c:v>
                </c:pt>
                <c:pt idx="6">
                  <c:v>-1.58</c:v>
                </c:pt>
                <c:pt idx="7">
                  <c:v>-1.5</c:v>
                </c:pt>
                <c:pt idx="8">
                  <c:v>-1.33</c:v>
                </c:pt>
                <c:pt idx="9">
                  <c:v>-1.32</c:v>
                </c:pt>
                <c:pt idx="10">
                  <c:v>-1.18</c:v>
                </c:pt>
                <c:pt idx="11">
                  <c:v>-1.18</c:v>
                </c:pt>
                <c:pt idx="12">
                  <c:v>-1.18</c:v>
                </c:pt>
              </c:numCache>
            </c:numRef>
          </c:xVal>
          <c:yVal>
            <c:numRef>
              <c:f>Sheet1!$G$4:$G$16</c:f>
              <c:numCache>
                <c:formatCode>General</c:formatCode>
                <c:ptCount val="13"/>
                <c:pt idx="4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10&lt; &lt;20</c:v>
          </c:tx>
          <c:spPr>
            <a:ln w="28575">
              <a:noFill/>
            </a:ln>
          </c:spPr>
          <c:xVal>
            <c:numRef>
              <c:f>Sheet1!$C$4:$C$16</c:f>
              <c:numCache>
                <c:formatCode>General</c:formatCode>
                <c:ptCount val="13"/>
                <c:pt idx="0">
                  <c:v>-2.35</c:v>
                </c:pt>
                <c:pt idx="1">
                  <c:v>-2.33</c:v>
                </c:pt>
                <c:pt idx="2">
                  <c:v>-2.27</c:v>
                </c:pt>
                <c:pt idx="3">
                  <c:v>-1.98</c:v>
                </c:pt>
                <c:pt idx="4">
                  <c:v>-1.75</c:v>
                </c:pt>
                <c:pt idx="5">
                  <c:v>-1.58</c:v>
                </c:pt>
                <c:pt idx="6">
                  <c:v>-1.58</c:v>
                </c:pt>
                <c:pt idx="7">
                  <c:v>-1.5</c:v>
                </c:pt>
                <c:pt idx="8">
                  <c:v>-1.33</c:v>
                </c:pt>
                <c:pt idx="9">
                  <c:v>-1.32</c:v>
                </c:pt>
                <c:pt idx="10">
                  <c:v>-1.18</c:v>
                </c:pt>
                <c:pt idx="11">
                  <c:v>-1.18</c:v>
                </c:pt>
                <c:pt idx="12">
                  <c:v>-1.18</c:v>
                </c:pt>
              </c:numCache>
            </c:numRef>
          </c:xVal>
          <c:yVal>
            <c:numRef>
              <c:f>Sheet1!$H$4:$H$16</c:f>
              <c:numCache>
                <c:formatCode>General</c:formatCode>
                <c:ptCount val="13"/>
                <c:pt idx="2">
                  <c:v>0.27272727272727271</c:v>
                </c:pt>
                <c:pt idx="6">
                  <c:v>0.58333333333333337</c:v>
                </c:pt>
                <c:pt idx="9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20&lt; &lt;30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00000"/>
              </a:solidFill>
            </c:spPr>
          </c:marker>
          <c:xVal>
            <c:numRef>
              <c:f>Sheet1!$C$4:$C$16</c:f>
              <c:numCache>
                <c:formatCode>General</c:formatCode>
                <c:ptCount val="13"/>
                <c:pt idx="0">
                  <c:v>-2.35</c:v>
                </c:pt>
                <c:pt idx="1">
                  <c:v>-2.33</c:v>
                </c:pt>
                <c:pt idx="2">
                  <c:v>-2.27</c:v>
                </c:pt>
                <c:pt idx="3">
                  <c:v>-1.98</c:v>
                </c:pt>
                <c:pt idx="4">
                  <c:v>-1.75</c:v>
                </c:pt>
                <c:pt idx="5">
                  <c:v>-1.58</c:v>
                </c:pt>
                <c:pt idx="6">
                  <c:v>-1.58</c:v>
                </c:pt>
                <c:pt idx="7">
                  <c:v>-1.5</c:v>
                </c:pt>
                <c:pt idx="8">
                  <c:v>-1.33</c:v>
                </c:pt>
                <c:pt idx="9">
                  <c:v>-1.32</c:v>
                </c:pt>
                <c:pt idx="10">
                  <c:v>-1.18</c:v>
                </c:pt>
                <c:pt idx="11">
                  <c:v>-1.18</c:v>
                </c:pt>
                <c:pt idx="12">
                  <c:v>-1.18</c:v>
                </c:pt>
              </c:numCache>
            </c:numRef>
          </c:xVal>
          <c:yVal>
            <c:numRef>
              <c:f>Sheet1!$I$4:$I$16</c:f>
              <c:numCache>
                <c:formatCode>General</c:formatCode>
                <c:ptCount val="13"/>
                <c:pt idx="0">
                  <c:v>0.31818181818181818</c:v>
                </c:pt>
                <c:pt idx="1">
                  <c:v>0.12</c:v>
                </c:pt>
                <c:pt idx="5">
                  <c:v>0.2857142857142857</c:v>
                </c:pt>
                <c:pt idx="7">
                  <c:v>0.10714285714285714</c:v>
                </c:pt>
                <c:pt idx="10">
                  <c:v>3.7037037037037035E-2</c:v>
                </c:pt>
              </c:numCache>
            </c:numRef>
          </c:yVal>
          <c:smooth val="0"/>
        </c:ser>
        <c:ser>
          <c:idx val="3"/>
          <c:order val="3"/>
          <c:tx>
            <c:v>&gt;30</c:v>
          </c:tx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C00000"/>
              </a:solidFill>
            </c:spPr>
          </c:marker>
          <c:xVal>
            <c:numRef>
              <c:f>Sheet1!$C$4:$C$16</c:f>
              <c:numCache>
                <c:formatCode>General</c:formatCode>
                <c:ptCount val="13"/>
                <c:pt idx="0">
                  <c:v>-2.35</c:v>
                </c:pt>
                <c:pt idx="1">
                  <c:v>-2.33</c:v>
                </c:pt>
                <c:pt idx="2">
                  <c:v>-2.27</c:v>
                </c:pt>
                <c:pt idx="3">
                  <c:v>-1.98</c:v>
                </c:pt>
                <c:pt idx="4">
                  <c:v>-1.75</c:v>
                </c:pt>
                <c:pt idx="5">
                  <c:v>-1.58</c:v>
                </c:pt>
                <c:pt idx="6">
                  <c:v>-1.58</c:v>
                </c:pt>
                <c:pt idx="7">
                  <c:v>-1.5</c:v>
                </c:pt>
                <c:pt idx="8">
                  <c:v>-1.33</c:v>
                </c:pt>
                <c:pt idx="9">
                  <c:v>-1.32</c:v>
                </c:pt>
                <c:pt idx="10">
                  <c:v>-1.18</c:v>
                </c:pt>
                <c:pt idx="11">
                  <c:v>-1.18</c:v>
                </c:pt>
                <c:pt idx="12">
                  <c:v>-1.18</c:v>
                </c:pt>
              </c:numCache>
            </c:numRef>
          </c:xVal>
          <c:yVal>
            <c:numRef>
              <c:f>Sheet1!$J$4:$J$16</c:f>
              <c:numCache>
                <c:formatCode>General</c:formatCode>
                <c:ptCount val="13"/>
                <c:pt idx="3">
                  <c:v>0.57499999999999996</c:v>
                </c:pt>
                <c:pt idx="8">
                  <c:v>0.11363636363636363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35936"/>
        <c:axId val="26146688"/>
      </c:scatterChart>
      <c:valAx>
        <c:axId val="26135936"/>
        <c:scaling>
          <c:orientation val="minMax"/>
          <c:max val="-1"/>
          <c:min val="-2.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[Fe/H]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146688"/>
        <c:crosses val="autoZero"/>
        <c:crossBetween val="midCat"/>
      </c:valAx>
      <c:valAx>
        <c:axId val="26146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Fast rotator fraction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26135936"/>
        <c:crossesAt val="-2.6"/>
        <c:crossBetween val="midCat"/>
      </c:valAx>
      <c:spPr>
        <a:ln w="12700" cap="sq">
          <a:solidFill>
            <a:schemeClr val="accent1"/>
          </a:solidFill>
          <a:prstDash val="solid"/>
          <a:miter lim="800000"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CD7C-EA11-4995-9810-ACB001F255C1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CA337-8B8D-4DC4-80B7-B5478839D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E8D24-82BE-44D3-BFC0-1079D6CCB6A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66E64-00C5-454A-A036-44DBAD74E459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7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995A3-4B38-4AB3-B92F-1E73B1621E2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C0D4E4-C173-47EF-AD0D-B49C7FD89F29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57E0F-12BE-4D65-AF7C-D533074E1BB9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1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588C-30C6-44B4-8A7D-971B35C6D34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07D2-0A33-4C3A-A0DC-13296123E07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0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A6FB-6B16-401F-8FD7-59F3B17AA9C4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E8C31-1F38-45AA-8BEC-6B44EEB997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0C73-66D4-459F-B6AF-B99F7A0737A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7C48D-D5DA-4661-AAA2-A7D502FD9C2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C8F81-05AB-465C-8AC1-555B156C9C79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44DDB-35CD-4114-9F71-58FCCF78A23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MT"/>
              </a:rPr>
              <a:t>Multiple populations in globular clusters: a clue to second parameter problem?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R. </a:t>
            </a:r>
            <a:r>
              <a:rPr lang="en-US" sz="2800" dirty="0" err="1" smtClean="0">
                <a:solidFill>
                  <a:srgbClr val="FFFF00"/>
                </a:solidFill>
              </a:rPr>
              <a:t>Gratton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INAF-</a:t>
            </a:r>
            <a:r>
              <a:rPr lang="en-US" sz="2800" dirty="0" err="1" smtClean="0">
                <a:solidFill>
                  <a:srgbClr val="FFFF00"/>
                </a:solidFill>
              </a:rPr>
              <a:t>Osservatorio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Astronomico</a:t>
            </a:r>
            <a:r>
              <a:rPr lang="en-US" sz="2800" dirty="0" smtClean="0">
                <a:solidFill>
                  <a:srgbClr val="FFFF00"/>
                </a:solidFill>
              </a:rPr>
              <a:t> di </a:t>
            </a:r>
            <a:r>
              <a:rPr lang="en-US" sz="2800" dirty="0" err="1" smtClean="0">
                <a:solidFill>
                  <a:srgbClr val="FFFF00"/>
                </a:solidFill>
              </a:rPr>
              <a:t>Padova</a:t>
            </a:r>
            <a:r>
              <a:rPr lang="en-US" sz="2800" dirty="0" smtClean="0">
                <a:solidFill>
                  <a:srgbClr val="FFFF00"/>
                </a:solidFill>
              </a:rPr>
              <a:t>, Italy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World of Clusters, Padova, September 23-25, 2013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C66"/>
                </a:solidFill>
              </a:rPr>
              <a:t>The impact of abundance variations on the </a:t>
            </a:r>
            <a:r>
              <a:rPr lang="en-US" sz="3600" b="1" dirty="0" smtClean="0">
                <a:solidFill>
                  <a:srgbClr val="FFCC66"/>
                </a:solidFill>
              </a:rPr>
              <a:t>HB (</a:t>
            </a:r>
            <a:r>
              <a:rPr lang="en-US" sz="3600" b="1" dirty="0" err="1" smtClean="0">
                <a:solidFill>
                  <a:srgbClr val="FFCC66"/>
                </a:solidFill>
              </a:rPr>
              <a:t>Gratton</a:t>
            </a:r>
            <a:r>
              <a:rPr lang="en-US" sz="3600" b="1" dirty="0" smtClean="0">
                <a:solidFill>
                  <a:srgbClr val="FFCC66"/>
                </a:solidFill>
              </a:rPr>
              <a:t> et al. 2010)</a:t>
            </a:r>
            <a:endParaRPr lang="it-IT" sz="3600" b="1" dirty="0">
              <a:solidFill>
                <a:srgbClr val="FFCC66"/>
              </a:solidFill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763" y="1600200"/>
            <a:ext cx="4624387" cy="4525963"/>
          </a:xfrm>
          <a:noFill/>
          <a:ln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38893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Reanalysis of photometric databases: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HST snapshot (</a:t>
            </a:r>
            <a:r>
              <a:rPr lang="en-US" sz="2400" dirty="0" err="1">
                <a:solidFill>
                  <a:srgbClr val="FFFF00"/>
                </a:solidFill>
              </a:rPr>
              <a:t>Piotto</a:t>
            </a:r>
            <a:r>
              <a:rPr lang="en-US" sz="2400" dirty="0">
                <a:solidFill>
                  <a:srgbClr val="FFFF00"/>
                </a:solidFill>
              </a:rPr>
              <a:t> et al. 2002)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Ground Based (Rosenberg et al. 1999a, 1999b)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Ages from MS fitting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60350"/>
            <a:ext cx="6335712" cy="5886450"/>
          </a:xfrm>
          <a:noFill/>
          <a:ln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9388" y="1049338"/>
            <a:ext cx="25209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Minimum (5%)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Median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Maximum (95%)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of the distributions of stars along the HB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Red: old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</a:rPr>
              <a:t>Blue: young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</a:rPr>
              <a:t>White: no Age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CC66"/>
                </a:solidFill>
              </a:rPr>
              <a:t>(B-V)</a:t>
            </a:r>
            <a:r>
              <a:rPr lang="en-US" sz="4000" b="1" baseline="-25000">
                <a:solidFill>
                  <a:srgbClr val="FFCC66"/>
                </a:solidFill>
              </a:rPr>
              <a:t>med</a:t>
            </a:r>
            <a:r>
              <a:rPr lang="en-US" sz="4000" b="1">
                <a:solidFill>
                  <a:srgbClr val="FFCC66"/>
                </a:solidFill>
              </a:rPr>
              <a:t> is closely related to HBR</a:t>
            </a:r>
            <a:endParaRPr lang="it-IT" sz="4000" b="1">
              <a:solidFill>
                <a:srgbClr val="FFCC66"/>
              </a:solidFill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628775"/>
            <a:ext cx="4618037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120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274638"/>
            <a:ext cx="9864725" cy="1143000"/>
          </a:xfrm>
        </p:spPr>
        <p:txBody>
          <a:bodyPr/>
          <a:lstStyle/>
          <a:p>
            <a:r>
              <a:rPr lang="en-US" sz="3600" b="1">
                <a:solidFill>
                  <a:srgbClr val="FFCC66"/>
                </a:solidFill>
              </a:rPr>
              <a:t>B-V</a:t>
            </a:r>
            <a:r>
              <a:rPr lang="en-US" sz="3600" b="1" baseline="-25000">
                <a:solidFill>
                  <a:srgbClr val="FFCC66"/>
                </a:solidFill>
              </a:rPr>
              <a:t>min</a:t>
            </a:r>
            <a:r>
              <a:rPr lang="en-US" sz="3600" b="1">
                <a:solidFill>
                  <a:srgbClr val="FFCC66"/>
                </a:solidFill>
              </a:rPr>
              <a:t> is closely related to log T</a:t>
            </a:r>
            <a:r>
              <a:rPr lang="en-US" sz="3600" b="1" baseline="-25000">
                <a:solidFill>
                  <a:srgbClr val="FFCC66"/>
                </a:solidFill>
              </a:rPr>
              <a:t>eff</a:t>
            </a:r>
            <a:r>
              <a:rPr lang="en-US" sz="3600" b="1">
                <a:solidFill>
                  <a:srgbClr val="FFCC66"/>
                </a:solidFill>
              </a:rPr>
              <a:t>(max)</a:t>
            </a:r>
            <a:endParaRPr lang="it-IT" sz="3600" b="1">
              <a:solidFill>
                <a:srgbClr val="FFCC66"/>
              </a:solidFill>
            </a:endParaRP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588" y="1600200"/>
            <a:ext cx="4568825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67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CC66"/>
                </a:solidFill>
              </a:rPr>
              <a:t>Transformation into </a:t>
            </a:r>
            <a:r>
              <a:rPr lang="en-US" sz="4000" b="1" dirty="0" smtClean="0">
                <a:solidFill>
                  <a:srgbClr val="FFCC66"/>
                </a:solidFill>
              </a:rPr>
              <a:t>masses</a:t>
            </a:r>
            <a:endParaRPr lang="it-IT" sz="4000" dirty="0">
              <a:solidFill>
                <a:srgbClr val="FFCC66"/>
              </a:solidFill>
            </a:endParaRP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628775"/>
            <a:ext cx="4684713" cy="4525963"/>
          </a:xfrm>
          <a:noFill/>
          <a:ln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25209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Simple, although not linear dependences of median masses on [Fe/H]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More scatter for minimum masses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Red: old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</a:rPr>
              <a:t>Blue: young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White: no Age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</a:rPr>
              <a:t>Mass loss law</a:t>
            </a:r>
            <a:endParaRPr lang="it-IT" b="1">
              <a:solidFill>
                <a:srgbClr val="FFCC66"/>
              </a:solidFill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88" y="1600200"/>
            <a:ext cx="4640262" cy="4525963"/>
          </a:xfrm>
          <a:noFill/>
          <a:ln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31686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Mass lost along the RGB can be obtained by comparing median </a:t>
            </a:r>
            <a:r>
              <a:rPr lang="en-US" sz="2400" dirty="0" smtClean="0">
                <a:solidFill>
                  <a:srgbClr val="FFFFFF"/>
                </a:solidFill>
              </a:rPr>
              <a:t>HB masses </a:t>
            </a:r>
            <a:r>
              <a:rPr lang="en-US" sz="2400" dirty="0">
                <a:solidFill>
                  <a:srgbClr val="FFFFFF"/>
                </a:solidFill>
              </a:rPr>
              <a:t>with masses at tip of RGB (using age and chemical composition)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Quite small scatter!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Red: old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</a:rPr>
              <a:t>Blue: young GCs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White: no Age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CC66"/>
                </a:solidFill>
              </a:rPr>
              <a:t>However, there should be a third parameter</a:t>
            </a:r>
            <a:endParaRPr lang="it-IT" sz="4000" b="1">
              <a:solidFill>
                <a:srgbClr val="FFCC66"/>
              </a:solidFill>
            </a:endParaRP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0" y="1863725"/>
            <a:ext cx="4108450" cy="3997325"/>
          </a:xfrm>
          <a:noFill/>
          <a:ln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2492375"/>
            <a:ext cx="31686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NGC6934 and NGC1904 has the same [Fe/H] and Age, but very different HB’s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</a:rPr>
              <a:t>Ages from HB</a:t>
            </a:r>
            <a:endParaRPr lang="it-IT" b="1">
              <a:solidFill>
                <a:srgbClr val="FFCC66"/>
              </a:solidFill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6550" y="1600200"/>
            <a:ext cx="4746625" cy="4525963"/>
          </a:xfrm>
          <a:noFill/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9388" y="1916113"/>
            <a:ext cx="36718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Assuming a universal mass loss law, ages can be derived from M</a:t>
            </a:r>
            <a:r>
              <a:rPr lang="en-US" sz="2400" baseline="-25000">
                <a:solidFill>
                  <a:srgbClr val="FFFFFF"/>
                </a:solidFill>
              </a:rPr>
              <a:t>med</a:t>
            </a:r>
            <a:r>
              <a:rPr lang="en-US" sz="2400">
                <a:solidFill>
                  <a:srgbClr val="FFFFFF"/>
                </a:solidFill>
              </a:rPr>
              <a:t>, summing up the mass lost and considering the chemical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This ages have very small internal errors.</a:t>
            </a: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</a:rPr>
              <a:t>Ages from HB and from MS</a:t>
            </a:r>
            <a:endParaRPr lang="it-IT" b="1">
              <a:solidFill>
                <a:srgbClr val="FFCC66"/>
              </a:solidFill>
            </a:endParaRP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9075" y="1600200"/>
            <a:ext cx="4864100" cy="4525963"/>
          </a:xfrm>
          <a:noFill/>
          <a:ln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9388" y="1916113"/>
            <a:ext cx="36718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These ages correlate with those from MS (better for large and small GCs, worst for GCs of intermediate mass).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However the scatter is much larger than internal errors.</a:t>
            </a: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CC66"/>
                </a:solidFill>
              </a:rPr>
              <a:t>Effect of variations of He and metal abundances</a:t>
            </a:r>
            <a:endParaRPr lang="it-IT" sz="4000" b="1">
              <a:solidFill>
                <a:srgbClr val="FFCC66"/>
              </a:solidFill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763" y="1600200"/>
            <a:ext cx="4697412" cy="4525963"/>
          </a:xfrm>
          <a:noFill/>
          <a:ln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9388" y="1543050"/>
            <a:ext cx="38877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Ages from HB’s are very sensitive on variations on He (black arrows, </a:t>
            </a:r>
            <a:r>
              <a:rPr lang="el-GR" sz="2400" dirty="0">
                <a:solidFill>
                  <a:srgbClr val="FFFFFF"/>
                </a:solidFill>
                <a:cs typeface="Arial" charset="0"/>
              </a:rPr>
              <a:t>Δ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Y=0.02</a:t>
            </a:r>
            <a:r>
              <a:rPr lang="en-US" sz="2400" dirty="0">
                <a:solidFill>
                  <a:srgbClr val="FFFFFF"/>
                </a:solidFill>
              </a:rPr>
              <a:t>). Mainly so GCs of intermediate metallicity.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The dependence has a different sign to that for MS stars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Ages from MS and HB can be put in agreement with suitable He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Collaborators for this project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Eugenio </a:t>
            </a:r>
            <a:r>
              <a:rPr lang="en-US" dirty="0" err="1" smtClean="0">
                <a:solidFill>
                  <a:srgbClr val="FFFF00"/>
                </a:solidFill>
              </a:rPr>
              <a:t>Carretta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Angela </a:t>
            </a:r>
            <a:r>
              <a:rPr lang="en-US" dirty="0" err="1" smtClean="0">
                <a:solidFill>
                  <a:srgbClr val="FFFF00"/>
                </a:solidFill>
              </a:rPr>
              <a:t>Bragaglia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Sara </a:t>
            </a:r>
            <a:r>
              <a:rPr lang="en-US" dirty="0" err="1" smtClean="0">
                <a:solidFill>
                  <a:srgbClr val="FFFF00"/>
                </a:solidFill>
              </a:rPr>
              <a:t>Lucatello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Antonio </a:t>
            </a:r>
            <a:r>
              <a:rPr lang="en-US" dirty="0" err="1" smtClean="0">
                <a:solidFill>
                  <a:srgbClr val="FFFF00"/>
                </a:solidFill>
              </a:rPr>
              <a:t>Sollima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Yazan</a:t>
            </a:r>
            <a:r>
              <a:rPr lang="en-US" dirty="0" smtClean="0">
                <a:solidFill>
                  <a:srgbClr val="FFFF00"/>
                </a:solidFill>
              </a:rPr>
              <a:t> Al </a:t>
            </a:r>
            <a:r>
              <a:rPr lang="en-US" dirty="0" err="1" smtClean="0">
                <a:solidFill>
                  <a:srgbClr val="FFFF00"/>
                </a:solidFill>
              </a:rPr>
              <a:t>Momany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Santi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Cassisi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Valentina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D’Orazi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2118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rgbClr val="FFCC66"/>
                </a:solidFill>
              </a:rPr>
              <a:t>Spread of colours along the HB</a:t>
            </a:r>
            <a:endParaRPr lang="it-IT" sz="4000" b="1">
              <a:solidFill>
                <a:srgbClr val="FFCC66"/>
              </a:solidFill>
            </a:endParaRPr>
          </a:p>
        </p:txBody>
      </p:sp>
      <p:pic>
        <p:nvPicPr>
          <p:cNvPr id="419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7375"/>
            <a:ext cx="4038600" cy="4011613"/>
          </a:xfrm>
          <a:noFill/>
          <a:ln/>
        </p:spPr>
      </p:pic>
      <p:pic>
        <p:nvPicPr>
          <p:cNvPr id="419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7850"/>
            <a:ext cx="4248150" cy="4030663"/>
          </a:xfrm>
          <a:noFill/>
          <a:ln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597025" y="941388"/>
            <a:ext cx="6550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The case of NGC4833 cannot be reproduced by a Gaussian distribution of masses!</a:t>
            </a: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CC66"/>
                </a:solidFill>
              </a:rPr>
              <a:t>The spread in masses along the HB is strongly correlated with M</a:t>
            </a:r>
            <a:r>
              <a:rPr lang="en-US" sz="4000" b="1" baseline="-25000">
                <a:solidFill>
                  <a:srgbClr val="FFCC66"/>
                </a:solidFill>
              </a:rPr>
              <a:t>v</a:t>
            </a:r>
            <a:endParaRPr lang="it-IT" sz="4000" b="1" baseline="-25000">
              <a:solidFill>
                <a:srgbClr val="FFCC66"/>
              </a:solidFill>
            </a:endParaRP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6463" y="1600200"/>
            <a:ext cx="4791075" cy="4525963"/>
          </a:xfrm>
          <a:noFill/>
          <a:ln/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042988" y="2997200"/>
            <a:ext cx="1130300" cy="360363"/>
          </a:xfrm>
          <a:prstGeom prst="wedgeRoundRectCallout">
            <a:avLst>
              <a:gd name="adj1" fmla="val 146069"/>
              <a:gd name="adj2" fmla="val 5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47 Tuc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755650" y="5013325"/>
            <a:ext cx="1130300" cy="360363"/>
          </a:xfrm>
          <a:prstGeom prst="wedgeRoundRectCallout">
            <a:avLst>
              <a:gd name="adj1" fmla="val 170366"/>
              <a:gd name="adj2" fmla="val -18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47 Tuc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771775" y="6237288"/>
            <a:ext cx="554038" cy="360362"/>
          </a:xfrm>
          <a:prstGeom prst="wedgeRoundRectCallout">
            <a:avLst>
              <a:gd name="adj1" fmla="val 113611"/>
              <a:gd name="adj2" fmla="val -386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M3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</a:rPr>
              <a:t>Y</a:t>
            </a:r>
            <a:r>
              <a:rPr lang="en-US" b="1" baseline="-25000">
                <a:solidFill>
                  <a:srgbClr val="FFCC66"/>
                </a:solidFill>
              </a:rPr>
              <a:t>max</a:t>
            </a:r>
            <a:r>
              <a:rPr lang="en-US" b="1">
                <a:solidFill>
                  <a:srgbClr val="FFCC66"/>
                </a:solidFill>
              </a:rPr>
              <a:t> is correlated with M</a:t>
            </a:r>
            <a:r>
              <a:rPr lang="en-US" b="1" baseline="-25000">
                <a:solidFill>
                  <a:srgbClr val="FFCC66"/>
                </a:solidFill>
              </a:rPr>
              <a:t>v</a:t>
            </a:r>
            <a:endParaRPr lang="it-IT" b="1" baseline="-25000">
              <a:solidFill>
                <a:srgbClr val="FFCC66"/>
              </a:solidFill>
            </a:endParaRP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1600200"/>
            <a:ext cx="4754562" cy="4525963"/>
          </a:xfrm>
          <a:noFill/>
          <a:ln/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260475" y="3500438"/>
            <a:ext cx="1130300" cy="360362"/>
          </a:xfrm>
          <a:prstGeom prst="wedgeRoundRectCallout">
            <a:avLst>
              <a:gd name="adj1" fmla="val 169944"/>
              <a:gd name="adj2" fmla="val -75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47 Tuc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116013" y="5589588"/>
            <a:ext cx="1130300" cy="360362"/>
          </a:xfrm>
          <a:prstGeom prst="wedgeRoundRectCallout">
            <a:avLst>
              <a:gd name="adj1" fmla="val 181602"/>
              <a:gd name="adj2" fmla="val -109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47 Tuc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284663" y="5876925"/>
            <a:ext cx="554037" cy="360363"/>
          </a:xfrm>
          <a:prstGeom prst="wedgeRoundRectCallout">
            <a:avLst>
              <a:gd name="adj1" fmla="val -76648"/>
              <a:gd name="adj2" fmla="val -2526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M3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C66"/>
                </a:solidFill>
              </a:rPr>
              <a:t>Correlation with chemistry</a:t>
            </a:r>
            <a:endParaRPr lang="it-IT" b="1" dirty="0">
              <a:solidFill>
                <a:srgbClr val="FFCC66"/>
              </a:solidFill>
            </a:endParaRP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425" y="1600200"/>
            <a:ext cx="4772025" cy="4525963"/>
          </a:xfrm>
          <a:noFill/>
          <a:ln/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849688" y="48942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835400" y="56372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116388" y="4895850"/>
            <a:ext cx="84137" cy="733425"/>
          </a:xfrm>
          <a:prstGeom prst="upDownArrow">
            <a:avLst>
              <a:gd name="adj1" fmla="val 50000"/>
              <a:gd name="adj2" fmla="val 1743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58800" y="5270500"/>
            <a:ext cx="2844800" cy="1193800"/>
          </a:xfrm>
          <a:prstGeom prst="wedgeRoundRectCallout">
            <a:avLst>
              <a:gd name="adj1" fmla="val 75671"/>
              <a:gd name="adj2" fmla="val -51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Offset (no Y variation for moderate production of Na/destruction of O)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20700" y="1993900"/>
            <a:ext cx="2844800" cy="1524000"/>
          </a:xfrm>
          <a:prstGeom prst="wedgeRoundRectCallout">
            <a:avLst>
              <a:gd name="adj1" fmla="val 80579"/>
              <a:gd name="adj2" fmla="val 60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No Offset (Al production and Mg destruction is simply proportional to Y production)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4445000" y="3937000"/>
            <a:ext cx="3149600" cy="952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4470400" y="1778000"/>
            <a:ext cx="270510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375525" y="1331913"/>
            <a:ext cx="1768475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Small statistics;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Large errors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918325" y="6018213"/>
            <a:ext cx="1806575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Better statistics;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smaller errors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Villanova et al. 2009: NGC6752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658"/>
            <a:ext cx="4038600" cy="4013046"/>
          </a:xfrm>
          <a:noFill/>
          <a:ln/>
        </p:spPr>
      </p:pic>
      <p:pic>
        <p:nvPicPr>
          <p:cNvPr id="410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5886"/>
            <a:ext cx="4038600" cy="3854590"/>
          </a:xfrm>
          <a:noFill/>
          <a:ln/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187450" y="2636838"/>
            <a:ext cx="936625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107950" y="2133600"/>
            <a:ext cx="1008063" cy="609600"/>
          </a:xfrm>
          <a:prstGeom prst="wedgeRoundRectCallout">
            <a:avLst>
              <a:gd name="adj1" fmla="val 78505"/>
              <a:gd name="adj2" fmla="val 117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Diff+Rad lev.</a:t>
            </a:r>
            <a:endParaRPr lang="it-IT" sz="1400">
              <a:solidFill>
                <a:srgbClr val="000000"/>
              </a:solidFill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619250" y="2708275"/>
            <a:ext cx="6481763" cy="2520950"/>
            <a:chOff x="1020" y="1706"/>
            <a:chExt cx="4083" cy="1588"/>
          </a:xfrm>
        </p:grpSpPr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1020" y="1706"/>
              <a:ext cx="227" cy="12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513" y="2750"/>
              <a:ext cx="590" cy="54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247" y="1797"/>
              <a:ext cx="3266" cy="113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763713" y="2565400"/>
            <a:ext cx="360362" cy="1936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877050" y="2492375"/>
            <a:ext cx="936625" cy="86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109788" y="2679700"/>
            <a:ext cx="4783137" cy="2603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1857375" y="1320800"/>
            <a:ext cx="1087438" cy="390525"/>
          </a:xfrm>
          <a:prstGeom prst="wedgeRoundRectCallout">
            <a:avLst>
              <a:gd name="adj1" fmla="val -40801"/>
              <a:gd name="adj2" fmla="val 267481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evolved</a:t>
            </a:r>
            <a:endParaRPr lang="it-IT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23528" y="1141222"/>
            <a:ext cx="1332233" cy="612648"/>
          </a:xfrm>
          <a:prstGeom prst="wedgeRoundRectCallout">
            <a:avLst>
              <a:gd name="adj1" fmla="val 16917"/>
              <a:gd name="adj2" fmla="val 198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Grundahl</a:t>
            </a:r>
            <a:r>
              <a:rPr lang="en-US" b="1" dirty="0" smtClean="0">
                <a:solidFill>
                  <a:srgbClr val="FF0000"/>
                </a:solidFill>
              </a:rPr>
              <a:t> jump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Prediction for NGC2808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992438" y="2924175"/>
            <a:ext cx="936625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092325" y="4076700"/>
            <a:ext cx="1008063" cy="609600"/>
          </a:xfrm>
          <a:prstGeom prst="wedgeRoundRectCallout">
            <a:avLst>
              <a:gd name="adj1" fmla="val 77718"/>
              <a:gd name="adj2" fmla="val -177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Diff+Rad lev.</a:t>
            </a:r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4360863" y="1341438"/>
            <a:ext cx="1150937" cy="609600"/>
          </a:xfrm>
          <a:prstGeom prst="wedgeRoundRectCallout">
            <a:avLst>
              <a:gd name="adj1" fmla="val -54139"/>
              <a:gd name="adj2" fmla="val 240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O-rich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Na-poor</a:t>
            </a: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200275" y="1196975"/>
            <a:ext cx="2016125" cy="609600"/>
          </a:xfrm>
          <a:prstGeom prst="wedgeRoundRectCallout">
            <a:avLst>
              <a:gd name="adj1" fmla="val 16852"/>
              <a:gd name="adj2" fmla="val 266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Moderately O-rich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Na-rich, Y~0.28</a:t>
            </a: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38167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M4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(Marino et al. 2011, </a:t>
            </a:r>
            <a:r>
              <a:rPr lang="en-US" dirty="0" err="1" smtClean="0">
                <a:solidFill>
                  <a:srgbClr val="FFC000"/>
                </a:solidFill>
              </a:rPr>
              <a:t>ApJL</a:t>
            </a:r>
            <a:r>
              <a:rPr lang="en-US" dirty="0" smtClean="0">
                <a:solidFill>
                  <a:srgbClr val="FFC000"/>
                </a:solidFill>
              </a:rPr>
              <a:t>, 730, L16)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10650"/>
            <a:ext cx="4038600" cy="29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39410"/>
            <a:ext cx="4038600" cy="244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36486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M22 (Marino et al. 2013, </a:t>
            </a:r>
            <a:r>
              <a:rPr lang="en-US" b="1" dirty="0" err="1" smtClean="0">
                <a:solidFill>
                  <a:srgbClr val="FFC000"/>
                </a:solidFill>
              </a:rPr>
              <a:t>ApJ</a:t>
            </a:r>
            <a:r>
              <a:rPr lang="en-US" b="1" dirty="0" smtClean="0">
                <a:solidFill>
                  <a:srgbClr val="FFC000"/>
                </a:solidFill>
              </a:rPr>
              <a:t> 768, 27)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AAS, Anchorage, June 11-12, 2012</a:t>
            </a:r>
            <a:endParaRPr lang="it-IT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0330"/>
            <a:ext cx="4038600" cy="406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5974"/>
            <a:ext cx="4038600" cy="28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65980" y="3284984"/>
            <a:ext cx="504056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417225" y="4581128"/>
            <a:ext cx="1332233" cy="612648"/>
          </a:xfrm>
          <a:prstGeom prst="wedgeRoundRectCallout">
            <a:avLst>
              <a:gd name="adj1" fmla="val 65821"/>
              <a:gd name="adj2" fmla="val -202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Grundahl</a:t>
            </a:r>
            <a:r>
              <a:rPr lang="en-US" b="1" dirty="0" smtClean="0">
                <a:solidFill>
                  <a:srgbClr val="FF0000"/>
                </a:solidFill>
              </a:rPr>
              <a:t> jump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Our program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FLAMES/Giraffe observations of ~100 HB stars in seven globular clusters: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NGC2808 – </a:t>
            </a:r>
            <a:r>
              <a:rPr lang="en-US" b="1" dirty="0" err="1" smtClean="0">
                <a:solidFill>
                  <a:srgbClr val="FF0000"/>
                </a:solidFill>
              </a:rPr>
              <a:t>Trimodal</a:t>
            </a:r>
            <a:r>
              <a:rPr lang="en-US" b="1" dirty="0" smtClean="0">
                <a:solidFill>
                  <a:srgbClr val="FF0000"/>
                </a:solidFill>
              </a:rPr>
              <a:t> HB and triple 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NGC1851 – Bimodal HB and double SGB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47 </a:t>
            </a:r>
            <a:r>
              <a:rPr lang="en-US" b="1" dirty="0" err="1" smtClean="0">
                <a:solidFill>
                  <a:srgbClr val="FF0000"/>
                </a:solidFill>
              </a:rPr>
              <a:t>Tuc</a:t>
            </a:r>
            <a:r>
              <a:rPr lang="en-US" b="1" dirty="0" smtClean="0">
                <a:solidFill>
                  <a:srgbClr val="FF0000"/>
                </a:solidFill>
              </a:rPr>
              <a:t> – Red HB with some evidence for double 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M5 – Extended HB; not yet evidence for splitting in other sequences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M22 – BHB and double SGB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NGC6723 - Extended, possibly multimodal HB (dominated by BHB)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NGC6388 - Extended, possibly multimodal HB (dominated by RHB)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27827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Observations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Stars observed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RHB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BHB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with 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baseline="-25000" dirty="0" err="1" smtClean="0">
                <a:solidFill>
                  <a:srgbClr val="FFFF00"/>
                </a:solidFill>
              </a:rPr>
              <a:t>eff</a:t>
            </a:r>
            <a:r>
              <a:rPr lang="en-US" dirty="0" smtClean="0">
                <a:solidFill>
                  <a:srgbClr val="FFFF00"/>
                </a:solidFill>
              </a:rPr>
              <a:t>&lt;11500 K (</a:t>
            </a:r>
            <a:r>
              <a:rPr lang="en-US" dirty="0" err="1" smtClean="0">
                <a:solidFill>
                  <a:srgbClr val="FFFF00"/>
                </a:solidFill>
              </a:rPr>
              <a:t>Grundahl</a:t>
            </a:r>
            <a:r>
              <a:rPr lang="en-US" dirty="0" smtClean="0">
                <a:solidFill>
                  <a:srgbClr val="FFFF00"/>
                </a:solidFill>
              </a:rPr>
              <a:t> jump)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Stars not observed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RR </a:t>
            </a:r>
            <a:r>
              <a:rPr lang="en-US" dirty="0" err="1" smtClean="0">
                <a:solidFill>
                  <a:srgbClr val="FFFF00"/>
                </a:solidFill>
              </a:rPr>
              <a:t>Lyrae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variables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MOS observations in Service Mode yield random phases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BHB stars with 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baseline="-25000" dirty="0" err="1" smtClean="0">
                <a:solidFill>
                  <a:srgbClr val="FFFF00"/>
                </a:solidFill>
              </a:rPr>
              <a:t>eff</a:t>
            </a:r>
            <a:r>
              <a:rPr lang="en-US" dirty="0" smtClean="0">
                <a:solidFill>
                  <a:srgbClr val="FFFF00"/>
                </a:solidFill>
              </a:rPr>
              <a:t>&gt;11500 K (sedimentation and radiation levitation prevents use for present purposes)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Two spectral regions: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HR12: </a:t>
            </a:r>
            <a:r>
              <a:rPr lang="en-US" dirty="0" err="1" smtClean="0">
                <a:solidFill>
                  <a:srgbClr val="FFFF00"/>
                </a:solidFill>
              </a:rPr>
              <a:t>NaI</a:t>
            </a:r>
            <a:r>
              <a:rPr lang="en-US" dirty="0" smtClean="0">
                <a:solidFill>
                  <a:srgbClr val="FFFF00"/>
                </a:solidFill>
              </a:rPr>
              <a:t> D + </a:t>
            </a:r>
            <a:r>
              <a:rPr lang="en-US" b="1" dirty="0" err="1" smtClean="0">
                <a:solidFill>
                  <a:srgbClr val="0070C0"/>
                </a:solidFill>
              </a:rPr>
              <a:t>HeI</a:t>
            </a:r>
            <a:r>
              <a:rPr lang="en-US" b="1" dirty="0" smtClean="0">
                <a:solidFill>
                  <a:srgbClr val="0070C0"/>
                </a:solidFill>
              </a:rPr>
              <a:t> 5876 </a:t>
            </a:r>
            <a:r>
              <a:rPr lang="en-US" dirty="0" smtClean="0">
                <a:solidFill>
                  <a:srgbClr val="FFFF00"/>
                </a:solidFill>
              </a:rPr>
              <a:t>(+</a:t>
            </a:r>
            <a:r>
              <a:rPr lang="en-US" dirty="0" err="1" smtClean="0">
                <a:solidFill>
                  <a:srgbClr val="FF0000"/>
                </a:solidFill>
              </a:rPr>
              <a:t>FeI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FeII</a:t>
            </a:r>
            <a:r>
              <a:rPr lang="en-US" dirty="0" smtClean="0">
                <a:solidFill>
                  <a:srgbClr val="FF0000"/>
                </a:solidFill>
              </a:rPr>
              <a:t>, Si, </a:t>
            </a: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Mn</a:t>
            </a:r>
            <a:r>
              <a:rPr lang="en-US" dirty="0" smtClean="0">
                <a:solidFill>
                  <a:srgbClr val="FF0000"/>
                </a:solidFill>
              </a:rPr>
              <a:t>, Ni, Ba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HR19: OI triplet + </a:t>
            </a:r>
            <a:r>
              <a:rPr lang="en-US" dirty="0" err="1" smtClean="0">
                <a:solidFill>
                  <a:srgbClr val="FF0000"/>
                </a:solidFill>
              </a:rPr>
              <a:t>NaI</a:t>
            </a:r>
            <a:r>
              <a:rPr lang="en-US" dirty="0" smtClean="0">
                <a:solidFill>
                  <a:srgbClr val="FF0000"/>
                </a:solidFill>
              </a:rPr>
              <a:t> 8183-94 </a:t>
            </a:r>
            <a:r>
              <a:rPr lang="en-US" dirty="0" smtClean="0">
                <a:solidFill>
                  <a:srgbClr val="FFFF00"/>
                </a:solidFill>
              </a:rPr>
              <a:t>(+</a:t>
            </a:r>
            <a:r>
              <a:rPr lang="en-US" dirty="0" err="1" smtClean="0">
                <a:solidFill>
                  <a:srgbClr val="FF0000"/>
                </a:solidFill>
              </a:rPr>
              <a:t>FeI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NI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CN, </a:t>
            </a:r>
            <a:r>
              <a:rPr lang="en-US" dirty="0" err="1" smtClean="0">
                <a:solidFill>
                  <a:srgbClr val="FF0000"/>
                </a:solidFill>
              </a:rPr>
              <a:t>MgI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MgII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SiI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38385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496855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First parameter: metallicity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560" y="2276872"/>
            <a:ext cx="4824536" cy="2692896"/>
          </a:xfrm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Sandage </a:t>
            </a:r>
            <a:r>
              <a:rPr lang="de-DE" dirty="0" smtClean="0">
                <a:solidFill>
                  <a:srgbClr val="FFFF00"/>
                </a:solidFill>
              </a:rPr>
              <a:t>&amp; </a:t>
            </a:r>
            <a:r>
              <a:rPr lang="de-DE" dirty="0">
                <a:solidFill>
                  <a:srgbClr val="FFFF00"/>
                </a:solidFill>
              </a:rPr>
              <a:t>Wallerstein 1960; Faulkner 1966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Graphs from Lee et al. 1994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However: second parameter needed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Sandage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Wildey</a:t>
            </a:r>
            <a:r>
              <a:rPr lang="en-US" dirty="0" smtClean="0">
                <a:solidFill>
                  <a:srgbClr val="FFFF00"/>
                </a:solidFill>
              </a:rPr>
              <a:t> 1967; van den Bergh 1967)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2592288" cy="60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NGC2808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Gratton</a:t>
            </a:r>
            <a:r>
              <a:rPr lang="en-US" dirty="0" smtClean="0">
                <a:solidFill>
                  <a:srgbClr val="FFC000"/>
                </a:solidFill>
              </a:rPr>
              <a:t> et al. 2011, A&amp;A, 534, 123)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7249"/>
            <a:ext cx="4038600" cy="40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06608"/>
            <a:ext cx="4038600" cy="371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3212976"/>
            <a:ext cx="504056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417225" y="4581128"/>
            <a:ext cx="1332233" cy="612648"/>
          </a:xfrm>
          <a:prstGeom prst="wedgeRoundRectCallout">
            <a:avLst>
              <a:gd name="adj1" fmla="val 40941"/>
              <a:gd name="adj2" fmla="val -263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Grundahl</a:t>
            </a:r>
            <a:r>
              <a:rPr lang="en-US" b="1" dirty="0" smtClean="0">
                <a:solidFill>
                  <a:srgbClr val="FF0000"/>
                </a:solidFill>
              </a:rPr>
              <a:t> jump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NGC1851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Gratton</a:t>
            </a:r>
            <a:r>
              <a:rPr lang="en-US" dirty="0" smtClean="0">
                <a:solidFill>
                  <a:srgbClr val="FFC000"/>
                </a:solidFill>
              </a:rPr>
              <a:t> et al. 2012, A&amp;A, 539, 19)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72448"/>
            <a:ext cx="4038600" cy="37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99870"/>
            <a:ext cx="4038600" cy="392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65980" y="3284984"/>
            <a:ext cx="504056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417225" y="4581128"/>
            <a:ext cx="1332233" cy="612648"/>
          </a:xfrm>
          <a:prstGeom prst="wedgeRoundRectCallout">
            <a:avLst>
              <a:gd name="adj1" fmla="val 65821"/>
              <a:gd name="adj2" fmla="val -202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Grundahl</a:t>
            </a:r>
            <a:r>
              <a:rPr lang="en-US" b="1" dirty="0" smtClean="0">
                <a:solidFill>
                  <a:srgbClr val="FF0000"/>
                </a:solidFill>
              </a:rPr>
              <a:t> jump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47 </a:t>
            </a:r>
            <a:r>
              <a:rPr lang="en-US" b="1" dirty="0" err="1" smtClean="0">
                <a:solidFill>
                  <a:srgbClr val="FFC000"/>
                </a:solidFill>
              </a:rPr>
              <a:t>Tucanae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Gratton</a:t>
            </a:r>
            <a:r>
              <a:rPr lang="en-US" dirty="0" smtClean="0">
                <a:solidFill>
                  <a:srgbClr val="FFC000"/>
                </a:solidFill>
              </a:rPr>
              <a:t> et al. </a:t>
            </a:r>
            <a:r>
              <a:rPr lang="en-US" dirty="0">
                <a:solidFill>
                  <a:srgbClr val="FFC000"/>
                </a:solidFill>
              </a:rPr>
              <a:t>2013, A&amp;A, 549, 41)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03014"/>
            <a:ext cx="4038600" cy="39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08993"/>
            <a:ext cx="4038600" cy="390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14660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M5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Gratton</a:t>
            </a:r>
            <a:r>
              <a:rPr lang="en-US" dirty="0" smtClean="0">
                <a:solidFill>
                  <a:srgbClr val="FFC000"/>
                </a:solidFill>
              </a:rPr>
              <a:t> et al. 2013, A&amp;A, 549, 41)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484784"/>
            <a:ext cx="3193142" cy="31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109114" cy="603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743"/>
            <a:ext cx="3067223" cy="2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28466" y="3140968"/>
            <a:ext cx="504056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755576" y="3071250"/>
            <a:ext cx="1332233" cy="612648"/>
          </a:xfrm>
          <a:prstGeom prst="wedgeRoundRectCallout">
            <a:avLst>
              <a:gd name="adj1" fmla="val 124162"/>
              <a:gd name="adj2" fmla="val -28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Grundahl</a:t>
            </a:r>
            <a:r>
              <a:rPr lang="en-US" b="1" dirty="0" smtClean="0">
                <a:solidFill>
                  <a:srgbClr val="FF0000"/>
                </a:solidFill>
              </a:rPr>
              <a:t> jump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 abundance variations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47 </a:t>
            </a:r>
            <a:r>
              <a:rPr lang="en-US" dirty="0" err="1" smtClean="0">
                <a:solidFill>
                  <a:srgbClr val="FFC000"/>
                </a:solidFill>
              </a:rPr>
              <a:t>Tuc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773"/>
            <a:ext cx="4040188" cy="391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0049"/>
            <a:ext cx="4041775" cy="37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M22 (</a:t>
            </a:r>
            <a:r>
              <a:rPr lang="en-US" b="1" dirty="0" err="1" smtClean="0">
                <a:solidFill>
                  <a:srgbClr val="FFC000"/>
                </a:solidFill>
              </a:rPr>
              <a:t>Gratton</a:t>
            </a:r>
            <a:r>
              <a:rPr lang="en-US" b="1" dirty="0" smtClean="0">
                <a:solidFill>
                  <a:srgbClr val="FFC000"/>
                </a:solidFill>
              </a:rPr>
              <a:t> et al. 2013 in preparation)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094560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839274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1299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1176" y="274638"/>
            <a:ext cx="886164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Comparison with synthetic HB’s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47 </a:t>
            </a:r>
            <a:r>
              <a:rPr lang="en-US" dirty="0" err="1" smtClean="0">
                <a:solidFill>
                  <a:srgbClr val="FFC000"/>
                </a:solidFill>
              </a:rPr>
              <a:t>Tuc</a:t>
            </a:r>
            <a:r>
              <a:rPr lang="en-US" dirty="0" smtClean="0">
                <a:solidFill>
                  <a:srgbClr val="FFC000"/>
                </a:solidFill>
              </a:rPr>
              <a:t> (</a:t>
            </a:r>
            <a:r>
              <a:rPr lang="el-GR" dirty="0" smtClean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 smtClean="0">
                <a:solidFill>
                  <a:srgbClr val="FFC000"/>
                </a:solidFill>
              </a:rPr>
              <a:t>e&lt;0.03)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M5 (</a:t>
            </a:r>
            <a:r>
              <a:rPr lang="el-GR" dirty="0" smtClean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 smtClean="0">
                <a:solidFill>
                  <a:srgbClr val="FFC000"/>
                </a:solidFill>
              </a:rPr>
              <a:t>e + </a:t>
            </a:r>
            <a:r>
              <a:rPr lang="el-GR" dirty="0" smtClean="0">
                <a:solidFill>
                  <a:srgbClr val="FFC000"/>
                </a:solidFill>
              </a:rPr>
              <a:t>Δ</a:t>
            </a:r>
            <a:r>
              <a:rPr lang="en-US" dirty="0" smtClean="0">
                <a:solidFill>
                  <a:srgbClr val="FFC000"/>
                </a:solidFill>
              </a:rPr>
              <a:t>M=0.03 Mo)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355056"/>
            <a:ext cx="37814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3293"/>
            <a:ext cx="4040188" cy="37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Rotation along the HB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 core of the stars rotates faster, it can grow to larger masses before the flash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more mass loss along the RGB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smaller mass of HB stars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bluer HB stars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Peterson and co-workers (1983-1985): a few stars in each GC (M3, M4, M5, NGC288), with encouraging indications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Rotation along the HB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Behr et al. (1999-2001) and </a:t>
            </a:r>
            <a:r>
              <a:rPr lang="en-US" dirty="0" err="1" smtClean="0">
                <a:solidFill>
                  <a:schemeClr val="bg1"/>
                </a:solidFill>
              </a:rPr>
              <a:t>Recio</a:t>
            </a:r>
            <a:r>
              <a:rPr lang="en-US" dirty="0" smtClean="0">
                <a:solidFill>
                  <a:schemeClr val="bg1"/>
                </a:solidFill>
              </a:rPr>
              <a:t>-Blanco et al. (2002, 2004): only a fraction of the stars cooler than the </a:t>
            </a:r>
            <a:r>
              <a:rPr lang="en-US" dirty="0" err="1" smtClean="0">
                <a:solidFill>
                  <a:schemeClr val="bg1"/>
                </a:solidFill>
              </a:rPr>
              <a:t>Grundahl</a:t>
            </a:r>
            <a:r>
              <a:rPr lang="en-US" dirty="0" smtClean="0">
                <a:solidFill>
                  <a:schemeClr val="bg1"/>
                </a:solidFill>
              </a:rPr>
              <a:t>-jump have high rotational velocity (&gt;15 km/s)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90715"/>
            <a:ext cx="4330824" cy="42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Rotation along the HB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Scatter of rotation velocities along the HB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Fraction of fast rotators among BHB stars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" y="2174875"/>
            <a:ext cx="403839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1734323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9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Zinn</a:t>
            </a:r>
            <a:r>
              <a:rPr lang="en-US" b="1" dirty="0" smtClean="0">
                <a:solidFill>
                  <a:srgbClr val="FFC000"/>
                </a:solidFill>
              </a:rPr>
              <a:t>, 1980, </a:t>
            </a:r>
            <a:r>
              <a:rPr lang="en-US" b="1" dirty="0" err="1" smtClean="0">
                <a:solidFill>
                  <a:srgbClr val="FFC000"/>
                </a:solidFill>
              </a:rPr>
              <a:t>ApJ</a:t>
            </a:r>
            <a:r>
              <a:rPr lang="en-US" b="1" dirty="0" smtClean="0">
                <a:solidFill>
                  <a:srgbClr val="FFC000"/>
                </a:solidFill>
              </a:rPr>
              <a:t>, 241, 602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19695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second parameter is correlated with </a:t>
            </a:r>
            <a:r>
              <a:rPr lang="en-US" dirty="0" err="1" smtClean="0">
                <a:solidFill>
                  <a:srgbClr val="FFFF00"/>
                </a:solidFill>
              </a:rPr>
              <a:t>galactocentric</a:t>
            </a:r>
            <a:r>
              <a:rPr lang="en-US" dirty="0" smtClean="0">
                <a:solidFill>
                  <a:srgbClr val="FFFF00"/>
                </a:solidFill>
              </a:rPr>
              <a:t> distance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4744"/>
            <a:ext cx="4038600" cy="405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3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Age: Lee et al. 1994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9789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642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Dotter et al. 2010, </a:t>
            </a:r>
            <a:r>
              <a:rPr lang="en-US" b="1" dirty="0" err="1" smtClean="0">
                <a:solidFill>
                  <a:srgbClr val="FFC000"/>
                </a:solidFill>
              </a:rPr>
              <a:t>ApJ</a:t>
            </a:r>
            <a:r>
              <a:rPr lang="en-US" b="1" dirty="0" smtClean="0">
                <a:solidFill>
                  <a:srgbClr val="FFC000"/>
                </a:solidFill>
              </a:rPr>
              <a:t>, 708, 698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ACS data - Ages from MS fitting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" y="1600200"/>
            <a:ext cx="2920649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63" y="1600200"/>
            <a:ext cx="2429274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7" y="3938588"/>
            <a:ext cx="2472606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84" y="3938588"/>
            <a:ext cx="2509432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Additional parameter required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Several GCs have very extended HBs. Cannot be explained by metallicity/age differences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Distribution of stars along the HB is determined by their mass and chemical composition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 He-abundance (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He-stars evolve faster on the MS; current He-rich HB stars should be less massive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: Freeman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&amp; Norris,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1981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linked to O-Na anticorrelation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(redder stars should be O-rich/Na-poor; bluer stars should be O-poor/Na-rich: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D’Antona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Caloi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2004)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However, other effects may be important: rotation and/or random mass loss (see e.g.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Catelan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2009)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30383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4077072"/>
            <a:ext cx="4038600" cy="1108075"/>
          </a:xfrm>
        </p:spPr>
        <p:txBody>
          <a:bodyPr/>
          <a:lstStyle/>
          <a:p>
            <a:r>
              <a:rPr lang="en-GB" sz="2800" b="1" dirty="0" err="1">
                <a:solidFill>
                  <a:srgbClr val="FFFF00"/>
                </a:solidFill>
              </a:rPr>
              <a:t>D’Antona</a:t>
            </a:r>
            <a:r>
              <a:rPr lang="en-GB" sz="2800" b="1" dirty="0">
                <a:solidFill>
                  <a:srgbClr val="FFFF00"/>
                </a:solidFill>
              </a:rPr>
              <a:t> et al. 2005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NGC2808</a:t>
            </a:r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5" y="3573016"/>
            <a:ext cx="3096344" cy="2988940"/>
          </a:xfrm>
          <a:noFill/>
          <a:ln/>
        </p:spPr>
      </p:pic>
      <p:sp>
        <p:nvSpPr>
          <p:cNvPr id="3078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1520" y="1268760"/>
            <a:ext cx="5105400" cy="1143000"/>
          </a:xfrm>
          <a:noFill/>
          <a:ln/>
        </p:spPr>
        <p:txBody>
          <a:bodyPr/>
          <a:lstStyle/>
          <a:p>
            <a:r>
              <a:rPr lang="it-IT" sz="4000" b="1" dirty="0">
                <a:solidFill>
                  <a:srgbClr val="FFC000"/>
                </a:solidFill>
              </a:rPr>
              <a:t>Na-O anticorrelation </a:t>
            </a:r>
            <a:r>
              <a:rPr lang="it-IT" sz="4000" b="1" dirty="0">
                <a:solidFill>
                  <a:srgbClr val="FFC000"/>
                </a:solidFill>
                <a:sym typeface="Wingdings" pitchFamily="2" charset="2"/>
              </a:rPr>
              <a:t></a:t>
            </a:r>
            <a:r>
              <a:rPr lang="it-IT" sz="4000" b="1" dirty="0">
                <a:solidFill>
                  <a:srgbClr val="FFC000"/>
                </a:solidFill>
              </a:rPr>
              <a:t> He </a:t>
            </a:r>
            <a:r>
              <a:rPr lang="it-IT" sz="4000" b="1" dirty="0">
                <a:solidFill>
                  <a:srgbClr val="FFC000"/>
                </a:solidFill>
                <a:sym typeface="Wingdings" pitchFamily="2" charset="2"/>
              </a:rPr>
              <a:t> HB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3208"/>
            <a:ext cx="29575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HB extension and Na-O anticorrelation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55400"/>
            <a:ext cx="4038600" cy="37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04864"/>
            <a:ext cx="4038600" cy="388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Recio</a:t>
            </a:r>
            <a:r>
              <a:rPr lang="en-US" sz="2400" dirty="0" smtClean="0">
                <a:solidFill>
                  <a:srgbClr val="FFFF00"/>
                </a:solidFill>
              </a:rPr>
              <a:t>-Blanco et al. 2006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Carretta</a:t>
            </a:r>
            <a:r>
              <a:rPr lang="en-US" sz="2400" dirty="0" smtClean="0">
                <a:solidFill>
                  <a:srgbClr val="FFFF00"/>
                </a:solidFill>
              </a:rPr>
              <a:t> et al. 2010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World of Clusters, Padova, September 23-25, 2013</a:t>
            </a:r>
          </a:p>
        </p:txBody>
      </p:sp>
    </p:spTree>
    <p:extLst>
      <p:ext uri="{BB962C8B-B14F-4D97-AF65-F5344CB8AC3E}">
        <p14:creationId xmlns:p14="http://schemas.microsoft.com/office/powerpoint/2010/main" val="1952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1434</Words>
  <Application>Microsoft Office PowerPoint</Application>
  <PresentationFormat>On-screen Show (4:3)</PresentationFormat>
  <Paragraphs>194</Paragraphs>
  <Slides>39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Struttura predefinita</vt:lpstr>
      <vt:lpstr>Multiple populations in globular clusters: a clue to second parameter problem?</vt:lpstr>
      <vt:lpstr>Collaborators for this project</vt:lpstr>
      <vt:lpstr>First parameter: metallicity</vt:lpstr>
      <vt:lpstr>Zinn, 1980, ApJ, 241, 602</vt:lpstr>
      <vt:lpstr>Age: Lee et al. 1994</vt:lpstr>
      <vt:lpstr>Dotter et al. 2010, ApJ, 708, 698 ACS data - Ages from MS fitting</vt:lpstr>
      <vt:lpstr>Additional parameter required</vt:lpstr>
      <vt:lpstr>Na-O anticorrelation  He  HB</vt:lpstr>
      <vt:lpstr>HB extension and Na-O anticorrelation</vt:lpstr>
      <vt:lpstr>The impact of abundance variations on the HB (Gratton et al. 2010)</vt:lpstr>
      <vt:lpstr>PowerPoint Presentation</vt:lpstr>
      <vt:lpstr>(B-V)med is closely related to HBR</vt:lpstr>
      <vt:lpstr>B-Vmin is closely related to log Teff(max)</vt:lpstr>
      <vt:lpstr>Transformation into masses</vt:lpstr>
      <vt:lpstr>Mass loss law</vt:lpstr>
      <vt:lpstr>However, there should be a third parameter</vt:lpstr>
      <vt:lpstr>Ages from HB</vt:lpstr>
      <vt:lpstr>Ages from HB and from MS</vt:lpstr>
      <vt:lpstr>Effect of variations of He and metal abundances</vt:lpstr>
      <vt:lpstr>Spread of colours along the HB</vt:lpstr>
      <vt:lpstr>The spread in masses along the HB is strongly correlated with Mv</vt:lpstr>
      <vt:lpstr>Ymax is correlated with Mv</vt:lpstr>
      <vt:lpstr>Correlation with chemistry</vt:lpstr>
      <vt:lpstr>Villanova et al. 2009: NGC6752</vt:lpstr>
      <vt:lpstr>Prediction for NGC2808</vt:lpstr>
      <vt:lpstr>M4  (Marino et al. 2011, ApJL, 730, L16)</vt:lpstr>
      <vt:lpstr>M22 (Marino et al. 2013, ApJ 768, 27)</vt:lpstr>
      <vt:lpstr>Our program</vt:lpstr>
      <vt:lpstr>Observations</vt:lpstr>
      <vt:lpstr>NGC2808  (Gratton et al. 2011, A&amp;A, 534, 123)</vt:lpstr>
      <vt:lpstr>NGC1851  (Gratton et al. 2012, A&amp;A, 539, 19)</vt:lpstr>
      <vt:lpstr>47 Tucanae (Gratton et al. 2013, A&amp;A, 549, 41)</vt:lpstr>
      <vt:lpstr>M5 (Gratton et al. 2013, A&amp;A, 549, 41)</vt:lpstr>
      <vt:lpstr>N abundance variations</vt:lpstr>
      <vt:lpstr>M22 (Gratton et al. 2013 in preparation)</vt:lpstr>
      <vt:lpstr>Comparison with synthetic HB’s</vt:lpstr>
      <vt:lpstr>Rotation along the HB</vt:lpstr>
      <vt:lpstr>Rotation along the HB</vt:lpstr>
      <vt:lpstr>Rotation along the HB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PD_SP1.2. Na, O and other light elements in stars along the HB of several GCs</dc:title>
  <dc:creator>raffaele</dc:creator>
  <cp:lastModifiedBy>raffaele</cp:lastModifiedBy>
  <cp:revision>49</cp:revision>
  <dcterms:created xsi:type="dcterms:W3CDTF">2012-05-10T06:31:38Z</dcterms:created>
  <dcterms:modified xsi:type="dcterms:W3CDTF">2013-09-24T17:47:28Z</dcterms:modified>
</cp:coreProperties>
</file>